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7" r:id="rId5"/>
    <p:sldId id="266" r:id="rId6"/>
    <p:sldId id="275" r:id="rId7"/>
    <p:sldId id="286" r:id="rId8"/>
    <p:sldId id="276" r:id="rId9"/>
    <p:sldId id="284" r:id="rId10"/>
    <p:sldId id="291" r:id="rId11"/>
    <p:sldId id="292" r:id="rId12"/>
    <p:sldId id="283" r:id="rId13"/>
    <p:sldId id="288" r:id="rId14"/>
    <p:sldId id="287" r:id="rId15"/>
    <p:sldId id="289" r:id="rId16"/>
    <p:sldId id="282" r:id="rId17"/>
    <p:sldId id="29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재영" initials="이재" lastIdx="1" clrIdx="0">
    <p:extLst>
      <p:ext uri="{19B8F6BF-5375-455C-9EA6-DF929625EA0E}">
        <p15:presenceInfo xmlns:p15="http://schemas.microsoft.com/office/powerpoint/2012/main" userId="c8bacdabfaa682b4" providerId="Windows Live"/>
      </p:ext>
    </p:extLst>
  </p:cmAuthor>
  <p:cmAuthor id="2" name="권혁찬" initials="권" lastIdx="1" clrIdx="1">
    <p:extLst>
      <p:ext uri="{19B8F6BF-5375-455C-9EA6-DF929625EA0E}">
        <p15:presenceInfo xmlns:p15="http://schemas.microsoft.com/office/powerpoint/2012/main" userId="S::ure9595@kumoh.ac.kr::73d17b9e-b440-47fd-a621-a52ce5e207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24"/>
    <a:srgbClr val="F3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18613-451C-4303-892A-50FC7138904E}" v="730" dt="2019-12-10T13:58:05.037"/>
    <p1510:client id="{2C288725-47E1-D2D7-3BAC-09BE14EE3039}" v="618" dt="2019-12-10T12:42:07.600"/>
    <p1510:client id="{3EC5C9E0-4A4C-0B1B-1FB0-7970FA7B918B}" v="1718" dt="2019-12-10T13:40:19.359"/>
    <p1510:client id="{87809774-0C9A-816C-6E9F-1441557FCB30}" v="153" dt="2019-12-10T13:57:12.698"/>
    <p1510:client id="{90ECB6DF-AACC-63FE-0C53-CEA9F46B1E82}" v="551" dt="2019-12-10T13:55:28.286"/>
    <p1510:client id="{A4955984-A97B-DBA3-3B20-8B7E599B91F2}" v="1489" dt="2019-12-10T13:57:18.904"/>
    <p1510:client id="{E947AF61-5658-7936-73DC-BE781F1DCC03}" v="167" dt="2019-12-10T13:43:17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401" autoAdjust="0"/>
  </p:normalViewPr>
  <p:slideViewPr>
    <p:cSldViewPr snapToGrid="0" showGuides="1">
      <p:cViewPr varScale="1">
        <p:scale>
          <a:sx n="81" d="100"/>
          <a:sy n="81" d="100"/>
        </p:scale>
        <p:origin x="114" y="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CE360-2617-4B7B-867F-394B0DC850AD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DA7F9-6301-4101-AC57-B5E5A8DF52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17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 err="1"/>
              <a:t>kitan</a:t>
            </a:r>
            <a:r>
              <a:rPr lang="ko-KR" altLang="en-US" dirty="0"/>
              <a:t>팀의 발표를 맡게 된 </a:t>
            </a:r>
            <a:r>
              <a:rPr lang="ko-KR" altLang="en-US" dirty="0" err="1"/>
              <a:t>봉대현입니다</a:t>
            </a:r>
            <a:r>
              <a:rPr lang="en-US" altLang="ko-KR" dirty="0"/>
              <a:t>. </a:t>
            </a:r>
            <a:r>
              <a:rPr lang="ko-KR" altLang="en-US" dirty="0"/>
              <a:t>식품 </a:t>
            </a:r>
            <a:r>
              <a:rPr lang="ko-KR" altLang="en-US" dirty="0" err="1"/>
              <a:t>성분표</a:t>
            </a:r>
            <a:r>
              <a:rPr lang="ko-KR" altLang="en-US" dirty="0"/>
              <a:t> 분석을 하는 애플리케이션인 </a:t>
            </a:r>
            <a:r>
              <a:rPr lang="ko-KR" altLang="en-US" dirty="0" err="1"/>
              <a:t>푸잉푸잉에</a:t>
            </a:r>
            <a:r>
              <a:rPr lang="ko-KR" altLang="en-US" dirty="0"/>
              <a:t> 대해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DA7F9-6301-4101-AC57-B5E5A8DF522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1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단어들을 추출을 한 뒤 위키 백과 </a:t>
            </a:r>
            <a:r>
              <a:rPr lang="en-US" altLang="ko-KR" dirty="0"/>
              <a:t>QA API</a:t>
            </a:r>
            <a:r>
              <a:rPr lang="ko-KR" altLang="en-US" dirty="0"/>
              <a:t>를 이용하여 비타민 </a:t>
            </a:r>
            <a:r>
              <a:rPr lang="en-US" altLang="ko-KR" dirty="0"/>
              <a:t>Q</a:t>
            </a:r>
            <a:r>
              <a:rPr lang="ko-KR" altLang="en-US" dirty="0"/>
              <a:t>이 들어왔을 시 위키백과에서 얻을 수 있는 정보를 얻을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DA7F9-6301-4101-AC57-B5E5A8DF52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554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푸잉푸잉</a:t>
            </a:r>
            <a:r>
              <a:rPr lang="ko-KR" altLang="en-US" dirty="0"/>
              <a:t> 애플리케이션의 사용 예시입니다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DA7F9-6301-4101-AC57-B5E5A8DF52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3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제안배경</a:t>
            </a:r>
            <a:r>
              <a:rPr lang="en-US" altLang="ko-KR" dirty="0"/>
              <a:t>,</a:t>
            </a:r>
            <a:r>
              <a:rPr lang="ko-KR" altLang="en-US" dirty="0"/>
              <a:t>  저희가 사용한 </a:t>
            </a:r>
            <a:r>
              <a:rPr lang="en-US" altLang="ko-KR" dirty="0" err="1"/>
              <a:t>etri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openAPI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활용한 방법</a:t>
            </a:r>
            <a:r>
              <a:rPr lang="en-US" altLang="ko-KR" dirty="0"/>
              <a:t>,</a:t>
            </a:r>
            <a:r>
              <a:rPr lang="ko-KR" altLang="en-US" dirty="0"/>
              <a:t> 애플리케이션 사용 예시</a:t>
            </a:r>
            <a:r>
              <a:rPr lang="en-US" altLang="ko-KR" dirty="0"/>
              <a:t>,</a:t>
            </a:r>
            <a:r>
              <a:rPr lang="ko-KR" altLang="en-US" dirty="0"/>
              <a:t> 애플리케이션을 통해 얻을 수 있는 기대효과 순으로 발표를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DA7F9-6301-4101-AC57-B5E5A8DF52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4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제안배경입니다</a:t>
            </a:r>
            <a:r>
              <a:rPr lang="en-US" altLang="ko-KR" dirty="0"/>
              <a:t>. </a:t>
            </a:r>
            <a:r>
              <a:rPr lang="ko-KR" altLang="en-US" dirty="0"/>
              <a:t>식품의 성분표를 볼 때 모르는 성분도 많을 뿐더러 이 재료가 어떤 재료인지 </a:t>
            </a:r>
            <a:r>
              <a:rPr lang="ko-KR" altLang="en-US" dirty="0" err="1"/>
              <a:t>모를때가</a:t>
            </a:r>
            <a:r>
              <a:rPr lang="ko-KR" altLang="en-US" dirty="0"/>
              <a:t> 많습니다</a:t>
            </a:r>
            <a:r>
              <a:rPr lang="en-US" altLang="ko-KR" dirty="0"/>
              <a:t>. </a:t>
            </a:r>
            <a:r>
              <a:rPr lang="ko-KR" altLang="en-US" dirty="0"/>
              <a:t>특히 외국식품에 경우 외국어로 되어 있어서 해석이 더 어렵습니다</a:t>
            </a:r>
            <a:r>
              <a:rPr lang="en-US" altLang="ko-KR" dirty="0"/>
              <a:t>. </a:t>
            </a:r>
            <a:r>
              <a:rPr lang="ko-KR" altLang="en-US" dirty="0"/>
              <a:t>그렇다고 성분을 </a:t>
            </a:r>
            <a:r>
              <a:rPr lang="ko-KR" altLang="en-US" dirty="0" err="1"/>
              <a:t>일일히</a:t>
            </a:r>
            <a:r>
              <a:rPr lang="ko-KR" altLang="en-US" dirty="0"/>
              <a:t> 검색하는 것은 불편하고 귀찮은 일입니다</a:t>
            </a:r>
            <a:r>
              <a:rPr lang="en-US" altLang="ko-KR" dirty="0"/>
              <a:t>. </a:t>
            </a:r>
            <a:r>
              <a:rPr lang="ko-KR" altLang="en-US" dirty="0"/>
              <a:t>그래서 저희는 식품의 </a:t>
            </a:r>
            <a:r>
              <a:rPr lang="ko-KR" altLang="en-US" dirty="0" err="1"/>
              <a:t>성분표</a:t>
            </a:r>
            <a:r>
              <a:rPr lang="ko-KR" altLang="en-US" dirty="0"/>
              <a:t> 사진만 찍으면 성분과 재료에 대한 정보를 알려주는 어플리케이션 </a:t>
            </a:r>
            <a:r>
              <a:rPr lang="ko-KR" altLang="en-US" dirty="0" err="1"/>
              <a:t>푸잉푸잉을</a:t>
            </a:r>
            <a:r>
              <a:rPr lang="ko-KR" altLang="en-US" dirty="0"/>
              <a:t> 제안하고자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DA7F9-6301-4101-AC57-B5E5A8DF52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305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식품 성분표의 사진을 찍으면 </a:t>
            </a:r>
            <a:r>
              <a:rPr lang="en-US" altLang="ko-KR" dirty="0"/>
              <a:t>OCR</a:t>
            </a:r>
            <a:r>
              <a:rPr lang="ko-KR" altLang="en-US" dirty="0"/>
              <a:t>을 통해 텍스트를 추출합니다</a:t>
            </a:r>
            <a:r>
              <a:rPr lang="en-US" altLang="ko-KR" dirty="0"/>
              <a:t>. </a:t>
            </a:r>
            <a:r>
              <a:rPr lang="ko-KR" altLang="en-US" dirty="0"/>
              <a:t>그 다음 외국어인 경우에 한국어로 번역을 합니다</a:t>
            </a:r>
            <a:r>
              <a:rPr lang="en-US" altLang="ko-KR" dirty="0"/>
              <a:t>. </a:t>
            </a:r>
            <a:r>
              <a:rPr lang="ko-KR" altLang="en-US" dirty="0"/>
              <a:t>그런 다음 언어 분석</a:t>
            </a:r>
            <a:r>
              <a:rPr lang="en-US" altLang="ko-KR" dirty="0"/>
              <a:t> API</a:t>
            </a:r>
            <a:r>
              <a:rPr lang="ko-KR" altLang="en-US" dirty="0"/>
              <a:t>를 이용하여</a:t>
            </a:r>
            <a:endParaRPr lang="en-US" altLang="ko-KR" dirty="0"/>
          </a:p>
          <a:p>
            <a:r>
              <a:rPr lang="ko-KR" altLang="en-US" dirty="0"/>
              <a:t>필요한 정보들을 추출하여  </a:t>
            </a:r>
            <a:r>
              <a:rPr lang="en-US" altLang="ko-KR" dirty="0"/>
              <a:t>WIKI </a:t>
            </a:r>
            <a:r>
              <a:rPr lang="ko-KR" altLang="en-US" dirty="0"/>
              <a:t>백과 </a:t>
            </a:r>
            <a:r>
              <a:rPr lang="en-US" altLang="ko-KR" dirty="0"/>
              <a:t>API</a:t>
            </a:r>
            <a:r>
              <a:rPr lang="ko-KR" altLang="en-US" dirty="0"/>
              <a:t>를 통해 얻은 결과를 보여주는 시나리오입니다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DA7F9-6301-4101-AC57-B5E5A8DF52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813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</a:t>
            </a:r>
            <a:r>
              <a:rPr lang="en-US" altLang="ko-KR" dirty="0" err="1"/>
              <a:t>opneAPI</a:t>
            </a:r>
            <a:r>
              <a:rPr lang="ko-KR" altLang="en-US" dirty="0"/>
              <a:t>에 대해서 간략하게 소개해드리겠습니다</a:t>
            </a:r>
            <a:r>
              <a:rPr lang="en-US" altLang="ko-KR" dirty="0"/>
              <a:t>. </a:t>
            </a:r>
            <a:r>
              <a:rPr lang="ko-KR" altLang="en-US" dirty="0"/>
              <a:t>첫번째로는 언어분석 </a:t>
            </a:r>
            <a:r>
              <a:rPr lang="en-US" altLang="ko-KR" dirty="0"/>
              <a:t>API</a:t>
            </a:r>
            <a:r>
              <a:rPr lang="ko-KR" altLang="en-US" dirty="0"/>
              <a:t>중 </a:t>
            </a:r>
            <a:r>
              <a:rPr lang="ko-KR" altLang="en-US" dirty="0" err="1"/>
              <a:t>개체명</a:t>
            </a:r>
            <a:r>
              <a:rPr lang="ko-KR" altLang="en-US" dirty="0"/>
              <a:t> 인식 </a:t>
            </a:r>
            <a:r>
              <a:rPr lang="en-US" altLang="ko-KR" dirty="0"/>
              <a:t>API</a:t>
            </a:r>
            <a:r>
              <a:rPr lang="ko-KR" altLang="en-US" dirty="0"/>
              <a:t>를 이용하여 저희가 필요한 정보들을 태그를 통해 추출하였습니다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DA7F9-6301-4101-AC57-B5E5A8DF52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3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 사용한 </a:t>
            </a:r>
            <a:r>
              <a:rPr lang="en-US" altLang="ko-KR" dirty="0"/>
              <a:t>OPENAPI</a:t>
            </a:r>
            <a:r>
              <a:rPr lang="ko-KR" altLang="en-US" dirty="0"/>
              <a:t>로는 질의 응답 기술 중 위키 백과 </a:t>
            </a:r>
            <a:r>
              <a:rPr lang="en-US" altLang="ko-KR" dirty="0"/>
              <a:t>QA API</a:t>
            </a:r>
            <a:r>
              <a:rPr lang="ko-KR" altLang="en-US" dirty="0"/>
              <a:t>를 이용하여 </a:t>
            </a:r>
            <a:r>
              <a:rPr lang="ko-KR" altLang="en-US" dirty="0" err="1"/>
              <a:t>객체명</a:t>
            </a:r>
            <a:r>
              <a:rPr lang="ko-KR" altLang="en-US" dirty="0"/>
              <a:t> 인식</a:t>
            </a:r>
            <a:r>
              <a:rPr lang="en-US" altLang="ko-KR" dirty="0"/>
              <a:t>API</a:t>
            </a:r>
            <a:r>
              <a:rPr lang="ko-KR" altLang="en-US" dirty="0"/>
              <a:t>를 통해 얻은 정보를 이용하여 질문을 한 뒤 질문의 답을 얻었습니다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DA7F9-6301-4101-AC57-B5E5A8DF52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90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활용 방법에 대해서 설명해드리겠습니다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식품 성분표를 그림과 같이 사진을 찍은 다음 </a:t>
            </a:r>
            <a:r>
              <a:rPr lang="en-US" altLang="ko-KR" dirty="0"/>
              <a:t>OCR </a:t>
            </a:r>
            <a:r>
              <a:rPr lang="ko-KR" altLang="en-US" dirty="0"/>
              <a:t>기술을 이용하여 텍스트를 추출합니다</a:t>
            </a:r>
            <a:r>
              <a:rPr lang="en-US" altLang="ko-KR" dirty="0"/>
              <a:t>. </a:t>
            </a:r>
            <a:r>
              <a:rPr lang="ko-KR" altLang="en-US" dirty="0"/>
              <a:t>해당 텍스트는 실제 애플리케이션을 이용하여 텍스트를 추출한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DA7F9-6301-4101-AC57-B5E5A8DF52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855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이미지에서 텍스트를 추출한 뒤에 외국어를 한글로 번역을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DA7F9-6301-4101-AC57-B5E5A8DF52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1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텍스트들을 </a:t>
            </a:r>
            <a:r>
              <a:rPr lang="ko-KR" altLang="en-US" dirty="0" err="1"/>
              <a:t>개체명</a:t>
            </a:r>
            <a:r>
              <a:rPr lang="ko-KR" altLang="en-US" dirty="0"/>
              <a:t> 인식 </a:t>
            </a:r>
            <a:r>
              <a:rPr lang="en-US" altLang="ko-KR" dirty="0"/>
              <a:t>API</a:t>
            </a:r>
            <a:r>
              <a:rPr lang="ko-KR" altLang="en-US" dirty="0"/>
              <a:t>를 사용하여 위와 같은 태그명들 </a:t>
            </a:r>
            <a:r>
              <a:rPr lang="en-US" altLang="ko-KR" dirty="0"/>
              <a:t>~~~~~</a:t>
            </a:r>
            <a:r>
              <a:rPr lang="ko-KR" altLang="en-US" dirty="0" err="1"/>
              <a:t>쏼라쏼라</a:t>
            </a:r>
            <a:r>
              <a:rPr lang="ko-KR" altLang="en-US" dirty="0"/>
              <a:t> 등을 통해 그림과 같은 단어들을 분류합니다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DA7F9-6301-4101-AC57-B5E5A8DF52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25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C2AA-4BF3-4DF8-A4C0-0082AB415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DD876A-5A5E-49CA-B77C-800E7C758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04583D-AE90-437C-9BE7-17E159FA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C24FC-DA3C-4A1B-BC92-72C0D0CC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9A4A5-5F3E-442B-9E70-7022D961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189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2CFF3A-4FBB-4524-B023-4A3743DC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817637-CC5D-47AF-BFDD-83F1951C3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F498C2-116C-498A-AC7E-CC70DE1CE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BE045-560C-4F96-8BDC-79106E30B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1972B5-31BF-4794-846B-07B67E5C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03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57AB0F-F703-4515-A174-352BC4236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ABC9DD-31D6-4D93-9B3E-38F8F2921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3C738-1724-4BBA-BCE4-D05ABEA8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93390B-5D33-484F-8151-286C4E0D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B10155-AF89-4E39-9BB7-4CBD27B1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9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CA9925-2648-4E79-AB5C-56581B2A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59DB6-7862-48E8-BB38-B1B0EEE61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F25FA-808B-463D-B284-3AFD3982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D3A323-E3EF-4957-88D4-3932BF82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DC8142-1CDB-43D5-ABCF-F2DED71F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42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4DB8B-1177-4D10-964B-1E88DEF7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07FF18-064E-4320-890D-86DE91A62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3D825E-256B-4623-AF2E-AAE0282A0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6EF0AA-1470-4BBD-93BB-5DA2AC08E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141ED-21EB-4BF2-836B-1C31DE7B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B5E64-92E4-4BDD-A987-2015B414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0FC9C5-78D9-4A14-9017-967B4CB23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92BF09-51E5-469C-86EF-B6558DEAB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BA6A5-F8D7-408E-921F-4F2F0BD9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C9DD1-8321-4D65-B594-5AD86A8CB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A6F60B-8036-41C2-84FF-0F9FA44E2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35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35A2F-C3DB-45EF-836C-E499E2F0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A99A2A-EEEC-4ED8-A2C6-07BCFFE3D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AAB5DE-4F2F-4F92-9600-35F418D35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8B0720-0E82-46AB-A3DA-DC05E1733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EB3099-1CC0-4C4D-83D5-EDA65D725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883C49-9551-43A0-B92F-D9156B53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6D1B43-E5E1-49ED-8930-FC0947DC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3D5C8C-9745-4DDF-A8A7-218B504E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29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C02894-0FC2-43EA-8875-89B3CC5A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301C37-3C85-4D7C-A252-F6FEC06BA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8182D9-8968-4EC3-8A1D-6D5AEBF6E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404EA2-ED8F-4F2F-928A-0C4C4287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38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484EDC-3C5E-44AA-8A61-7229A7CEE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591026-4E09-4FE4-8EBF-5AD66BEB2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8C840-1A10-447D-8671-B30E6F3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5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7391-EBB3-4DEC-AD2A-2B14B491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6B383-6D06-4082-AB3E-32EE3E17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987766-354E-4BAF-A3D8-AB3289AB3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7E86D3-6E30-45D9-9F25-4638D5DE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BD886-A1BA-48B0-A355-F2325861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E95D1A-5199-4236-9016-2DD9D3DDA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97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7E749-2402-4CB6-878C-90296271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407D3D-0BC7-4520-920A-0EF3ECF72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292DA9-61C3-401D-B0EB-315F18FDA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865218-B9D4-4B44-97D7-CF8134B2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FB86B-F5B1-4653-B71A-97531E2A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7384A8-FE3E-4BD9-8599-9D6C1396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18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BE4842-E215-43A2-80AB-8041B999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D4DE07-4CEE-410F-953F-CB299DA17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54198F-B53B-4255-BB06-31E8A4143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23195-1B02-4A40-9CBE-D4BCC7CB9734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C4F8DC-7A67-4F4E-9858-8EFCC72D2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046F6-253D-460C-8FDE-49F4EAB19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D7781-5D62-40EE-A823-B246E683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7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CE0BCF-4E02-4611-8FA1-366E8205996E}"/>
              </a:ext>
            </a:extLst>
          </p:cNvPr>
          <p:cNvSpPr/>
          <p:nvPr/>
        </p:nvSpPr>
        <p:spPr>
          <a:xfrm>
            <a:off x="0" y="0"/>
            <a:ext cx="12192000" cy="7001565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95FA1D-8D94-4F2C-A647-799F93B584C6}"/>
              </a:ext>
            </a:extLst>
          </p:cNvPr>
          <p:cNvSpPr txBox="1"/>
          <p:nvPr/>
        </p:nvSpPr>
        <p:spPr>
          <a:xfrm>
            <a:off x="3984683" y="3429000"/>
            <a:ext cx="4222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식품성분표 분석 </a:t>
            </a:r>
            <a:r>
              <a:rPr lang="en-US" altLang="ko-KR" sz="20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</a:t>
            </a:r>
            <a:endParaRPr lang="ko-KR" altLang="en-US" sz="2000" spc="3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D688267-E783-49E7-ACBD-3217F5570398}"/>
              </a:ext>
            </a:extLst>
          </p:cNvPr>
          <p:cNvCxnSpPr>
            <a:cxnSpLocks/>
          </p:cNvCxnSpPr>
          <p:nvPr/>
        </p:nvCxnSpPr>
        <p:spPr>
          <a:xfrm>
            <a:off x="3800476" y="3307385"/>
            <a:ext cx="45053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F53DE2-874E-4A41-937A-87A50D54906B}"/>
              </a:ext>
            </a:extLst>
          </p:cNvPr>
          <p:cNvSpPr/>
          <p:nvPr/>
        </p:nvSpPr>
        <p:spPr>
          <a:xfrm>
            <a:off x="612340" y="676547"/>
            <a:ext cx="10967321" cy="547416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C6518-7AB4-455A-B4B2-904C7A8C163B}"/>
              </a:ext>
            </a:extLst>
          </p:cNvPr>
          <p:cNvSpPr txBox="1"/>
          <p:nvPr/>
        </p:nvSpPr>
        <p:spPr>
          <a:xfrm>
            <a:off x="4591421" y="2410449"/>
            <a:ext cx="3009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푸잉</a:t>
            </a:r>
            <a:r>
              <a:rPr lang="ko-KR" altLang="en-US" sz="4800" b="1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ko-KR" altLang="en-US" sz="4800" b="1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푸잉</a:t>
            </a:r>
            <a:endParaRPr lang="ko-KR" altLang="en-US" sz="4800" b="1" spc="3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FB76EA-D12F-46CA-A649-835F5E7AB74A}"/>
              </a:ext>
            </a:extLst>
          </p:cNvPr>
          <p:cNvSpPr txBox="1"/>
          <p:nvPr/>
        </p:nvSpPr>
        <p:spPr>
          <a:xfrm>
            <a:off x="6807776" y="5012108"/>
            <a:ext cx="4771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ETRI</a:t>
            </a:r>
            <a:r>
              <a:rPr lang="ko-KR" altLang="en-US" sz="16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인공지능 </a:t>
            </a:r>
            <a:r>
              <a:rPr lang="en-US" altLang="ko-KR" sz="1600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openAPI</a:t>
            </a:r>
            <a:r>
              <a:rPr lang="ko-KR" altLang="en-US" sz="16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활용사례 공모전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DEAC844-341A-45A0-B230-A0CDDC90D937}"/>
              </a:ext>
            </a:extLst>
          </p:cNvPr>
          <p:cNvCxnSpPr>
            <a:cxnSpLocks/>
          </p:cNvCxnSpPr>
          <p:nvPr/>
        </p:nvCxnSpPr>
        <p:spPr>
          <a:xfrm>
            <a:off x="6807776" y="5413631"/>
            <a:ext cx="450532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440C0B-9A6B-47BD-8B84-A5AE1B4D37B8}"/>
              </a:ext>
            </a:extLst>
          </p:cNvPr>
          <p:cNvSpPr txBox="1"/>
          <p:nvPr/>
        </p:nvSpPr>
        <p:spPr>
          <a:xfrm>
            <a:off x="10223099" y="555463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Kitan</a:t>
            </a:r>
            <a:r>
              <a:rPr lang="ko-KR" altLang="en-US" sz="20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팀</a:t>
            </a:r>
          </a:p>
        </p:txBody>
      </p:sp>
      <p:pic>
        <p:nvPicPr>
          <p:cNvPr id="5" name="그림 4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FFEB19D4-DF36-426B-A3BD-20E16BC1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13" y="78892"/>
            <a:ext cx="1361976" cy="5271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99A939-3B75-44D0-93FE-E55A9185E0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0424" y="2354774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31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3D712E-BE71-4B93-831E-60E55F9767A8}"/>
              </a:ext>
            </a:extLst>
          </p:cNvPr>
          <p:cNvSpPr/>
          <p:nvPr/>
        </p:nvSpPr>
        <p:spPr>
          <a:xfrm>
            <a:off x="861237" y="396435"/>
            <a:ext cx="10469525" cy="5878974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32F5D6-C259-4C2E-B26E-86915476489D}"/>
              </a:ext>
            </a:extLst>
          </p:cNvPr>
          <p:cNvSpPr/>
          <p:nvPr/>
        </p:nvSpPr>
        <p:spPr>
          <a:xfrm>
            <a:off x="579851" y="324412"/>
            <a:ext cx="2011302" cy="594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5024"/>
                </a:solidFill>
                <a:latin typeface="-윤고딕350"/>
                <a:ea typeface="-윤고딕350"/>
              </a:rPr>
              <a:t>활용 방법</a:t>
            </a:r>
            <a:endParaRPr lang="ko-KR" altLang="en-US" sz="32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5024"/>
              </a:solidFill>
              <a:latin typeface="-윤고딕350"/>
              <a:ea typeface="-윤고딕35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F140BE-C6C2-429A-8B32-0B9B7B84A287}"/>
              </a:ext>
            </a:extLst>
          </p:cNvPr>
          <p:cNvCxnSpPr>
            <a:cxnSpLocks/>
          </p:cNvCxnSpPr>
          <p:nvPr/>
        </p:nvCxnSpPr>
        <p:spPr>
          <a:xfrm>
            <a:off x="280090" y="969066"/>
            <a:ext cx="2391548" cy="0"/>
          </a:xfrm>
          <a:prstGeom prst="line">
            <a:avLst/>
          </a:prstGeom>
          <a:ln w="50800"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5D6602A2-FA14-42FB-91C1-42E54BE1A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7" y="132860"/>
            <a:ext cx="1361976" cy="527151"/>
          </a:xfrm>
          <a:prstGeom prst="rect">
            <a:avLst/>
          </a:prstGeom>
        </p:spPr>
      </p:pic>
      <p:sp>
        <p:nvSpPr>
          <p:cNvPr id="46" name="눈물 방울 45">
            <a:extLst>
              <a:ext uri="{FF2B5EF4-FFF2-40B4-BE49-F238E27FC236}">
                <a16:creationId xmlns:a16="http://schemas.microsoft.com/office/drawing/2014/main" id="{C717F1CD-3506-4051-ABA9-B8B1F7001AD5}"/>
              </a:ext>
            </a:extLst>
          </p:cNvPr>
          <p:cNvSpPr/>
          <p:nvPr/>
        </p:nvSpPr>
        <p:spPr>
          <a:xfrm>
            <a:off x="837334" y="1356341"/>
            <a:ext cx="1674796" cy="1674796"/>
          </a:xfrm>
          <a:prstGeom prst="teardrop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54465B-CB54-423F-909A-19461EAFBC7C}"/>
              </a:ext>
            </a:extLst>
          </p:cNvPr>
          <p:cNvSpPr/>
          <p:nvPr/>
        </p:nvSpPr>
        <p:spPr>
          <a:xfrm>
            <a:off x="759076" y="3310268"/>
            <a:ext cx="1831311" cy="317634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위키백과</a:t>
            </a:r>
            <a:r>
              <a:rPr lang="en-US" altLang="ko-KR" sz="14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QA API</a:t>
            </a:r>
            <a:endParaRPr lang="ko-KR" altLang="en-US" sz="1400" b="1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E9AF5EB-08A2-4E08-8E12-5F412541C4C1}"/>
              </a:ext>
            </a:extLst>
          </p:cNvPr>
          <p:cNvSpPr/>
          <p:nvPr/>
        </p:nvSpPr>
        <p:spPr>
          <a:xfrm>
            <a:off x="971512" y="1490520"/>
            <a:ext cx="1406437" cy="1406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래픽 23" descr="그룹 브레인스토밍">
            <a:extLst>
              <a:ext uri="{FF2B5EF4-FFF2-40B4-BE49-F238E27FC236}">
                <a16:creationId xmlns:a16="http://schemas.microsoft.com/office/drawing/2014/main" id="{8B4CA40C-ABE1-429A-8DB2-064BA5E66767}"/>
              </a:ext>
            </a:extLst>
          </p:cNvPr>
          <p:cNvGrpSpPr/>
          <p:nvPr/>
        </p:nvGrpSpPr>
        <p:grpSpPr>
          <a:xfrm>
            <a:off x="1124095" y="1577178"/>
            <a:ext cx="1101270" cy="1101270"/>
            <a:chOff x="4514865" y="2173834"/>
            <a:chExt cx="1101270" cy="1101270"/>
          </a:xfrm>
        </p:grpSpPr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FB08FC0C-5530-41FC-9C9B-B273B0188602}"/>
                </a:ext>
              </a:extLst>
            </p:cNvPr>
            <p:cNvSpPr/>
            <p:nvPr/>
          </p:nvSpPr>
          <p:spPr>
            <a:xfrm>
              <a:off x="5001718" y="2621798"/>
              <a:ext cx="135479" cy="34414"/>
            </a:xfrm>
            <a:custGeom>
              <a:avLst/>
              <a:gdLst>
                <a:gd name="connsiteX0" fmla="*/ 118272 w 135479"/>
                <a:gd name="connsiteY0" fmla="*/ 0 h 34414"/>
                <a:gd name="connsiteX1" fmla="*/ 17207 w 135479"/>
                <a:gd name="connsiteY1" fmla="*/ 0 h 34414"/>
                <a:gd name="connsiteX2" fmla="*/ 0 w 135479"/>
                <a:gd name="connsiteY2" fmla="*/ 17207 h 34414"/>
                <a:gd name="connsiteX3" fmla="*/ 17207 w 135479"/>
                <a:gd name="connsiteY3" fmla="*/ 34415 h 34414"/>
                <a:gd name="connsiteX4" fmla="*/ 118272 w 135479"/>
                <a:gd name="connsiteY4" fmla="*/ 34415 h 34414"/>
                <a:gd name="connsiteX5" fmla="*/ 135479 w 135479"/>
                <a:gd name="connsiteY5" fmla="*/ 17207 h 34414"/>
                <a:gd name="connsiteX6" fmla="*/ 118272 w 135479"/>
                <a:gd name="connsiteY6" fmla="*/ 0 h 3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79" h="34414">
                  <a:moveTo>
                    <a:pt x="118272" y="0"/>
                  </a:moveTo>
                  <a:lnTo>
                    <a:pt x="17207" y="0"/>
                  </a:lnTo>
                  <a:cubicBezTo>
                    <a:pt x="7704" y="0"/>
                    <a:pt x="0" y="7704"/>
                    <a:pt x="0" y="17207"/>
                  </a:cubicBezTo>
                  <a:cubicBezTo>
                    <a:pt x="0" y="26710"/>
                    <a:pt x="7704" y="34415"/>
                    <a:pt x="17207" y="34415"/>
                  </a:cubicBezTo>
                  <a:lnTo>
                    <a:pt x="118272" y="34415"/>
                  </a:lnTo>
                  <a:cubicBezTo>
                    <a:pt x="127775" y="34415"/>
                    <a:pt x="135479" y="26710"/>
                    <a:pt x="135479" y="17207"/>
                  </a:cubicBezTo>
                  <a:cubicBezTo>
                    <a:pt x="135479" y="7704"/>
                    <a:pt x="127775" y="0"/>
                    <a:pt x="118272" y="0"/>
                  </a:cubicBezTo>
                  <a:close/>
                </a:path>
              </a:pathLst>
            </a:custGeom>
            <a:solidFill>
              <a:srgbClr val="005024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2CA1564-8C64-4917-9D0E-7B2F937A7409}"/>
                </a:ext>
              </a:extLst>
            </p:cNvPr>
            <p:cNvSpPr/>
            <p:nvPr/>
          </p:nvSpPr>
          <p:spPr>
            <a:xfrm>
              <a:off x="5032806" y="2678582"/>
              <a:ext cx="73303" cy="34414"/>
            </a:xfrm>
            <a:custGeom>
              <a:avLst/>
              <a:gdLst>
                <a:gd name="connsiteX0" fmla="*/ 36594 w 73303"/>
                <a:gd name="connsiteY0" fmla="*/ 34415 h 34414"/>
                <a:gd name="connsiteX1" fmla="*/ 73303 w 73303"/>
                <a:gd name="connsiteY1" fmla="*/ 0 h 34414"/>
                <a:gd name="connsiteX2" fmla="*/ 0 w 73303"/>
                <a:gd name="connsiteY2" fmla="*/ 0 h 34414"/>
                <a:gd name="connsiteX3" fmla="*/ 36594 w 73303"/>
                <a:gd name="connsiteY3" fmla="*/ 34415 h 3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03" h="34414">
                  <a:moveTo>
                    <a:pt x="36594" y="34415"/>
                  </a:moveTo>
                  <a:cubicBezTo>
                    <a:pt x="55982" y="34396"/>
                    <a:pt x="72035" y="19347"/>
                    <a:pt x="73303" y="0"/>
                  </a:cubicBezTo>
                  <a:lnTo>
                    <a:pt x="0" y="0"/>
                  </a:lnTo>
                  <a:cubicBezTo>
                    <a:pt x="1210" y="19328"/>
                    <a:pt x="17228" y="34392"/>
                    <a:pt x="36594" y="34415"/>
                  </a:cubicBezTo>
                  <a:close/>
                </a:path>
              </a:pathLst>
            </a:custGeom>
            <a:solidFill>
              <a:srgbClr val="005024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5F1058AA-85B6-4826-84B2-1E4101890B0B}"/>
                </a:ext>
              </a:extLst>
            </p:cNvPr>
            <p:cNvSpPr/>
            <p:nvPr/>
          </p:nvSpPr>
          <p:spPr>
            <a:xfrm>
              <a:off x="4922793" y="2293597"/>
              <a:ext cx="293327" cy="305258"/>
            </a:xfrm>
            <a:custGeom>
              <a:avLst/>
              <a:gdLst>
                <a:gd name="connsiteX0" fmla="*/ 146607 w 293327"/>
                <a:gd name="connsiteY0" fmla="*/ 0 h 305258"/>
                <a:gd name="connsiteX1" fmla="*/ 146607 w 293327"/>
                <a:gd name="connsiteY1" fmla="*/ 0 h 305258"/>
                <a:gd name="connsiteX2" fmla="*/ 0 w 293327"/>
                <a:gd name="connsiteY2" fmla="*/ 145001 h 305258"/>
                <a:gd name="connsiteX3" fmla="*/ 0 w 293327"/>
                <a:gd name="connsiteY3" fmla="*/ 150048 h 305258"/>
                <a:gd name="connsiteX4" fmla="*/ 10210 w 293327"/>
                <a:gd name="connsiteY4" fmla="*/ 201441 h 305258"/>
                <a:gd name="connsiteX5" fmla="*/ 35677 w 293327"/>
                <a:gd name="connsiteY5" fmla="*/ 243197 h 305258"/>
                <a:gd name="connsiteX6" fmla="*/ 70091 w 293327"/>
                <a:gd name="connsiteY6" fmla="*/ 298949 h 305258"/>
                <a:gd name="connsiteX7" fmla="*/ 80186 w 293327"/>
                <a:gd name="connsiteY7" fmla="*/ 305258 h 305258"/>
                <a:gd name="connsiteX8" fmla="*/ 213256 w 293327"/>
                <a:gd name="connsiteY8" fmla="*/ 305258 h 305258"/>
                <a:gd name="connsiteX9" fmla="*/ 223351 w 293327"/>
                <a:gd name="connsiteY9" fmla="*/ 298949 h 305258"/>
                <a:gd name="connsiteX10" fmla="*/ 257766 w 293327"/>
                <a:gd name="connsiteY10" fmla="*/ 243197 h 305258"/>
                <a:gd name="connsiteX11" fmla="*/ 283118 w 293327"/>
                <a:gd name="connsiteY11" fmla="*/ 201441 h 305258"/>
                <a:gd name="connsiteX12" fmla="*/ 293328 w 293327"/>
                <a:gd name="connsiteY12" fmla="*/ 150622 h 305258"/>
                <a:gd name="connsiteX13" fmla="*/ 293328 w 293327"/>
                <a:gd name="connsiteY13" fmla="*/ 145574 h 305258"/>
                <a:gd name="connsiteX14" fmla="*/ 146607 w 293327"/>
                <a:gd name="connsiteY14" fmla="*/ 0 h 305258"/>
                <a:gd name="connsiteX15" fmla="*/ 259487 w 293327"/>
                <a:gd name="connsiteY15" fmla="*/ 149130 h 305258"/>
                <a:gd name="connsiteX16" fmla="*/ 251457 w 293327"/>
                <a:gd name="connsiteY16" fmla="*/ 188707 h 305258"/>
                <a:gd name="connsiteX17" fmla="*/ 232299 w 293327"/>
                <a:gd name="connsiteY17" fmla="*/ 219680 h 305258"/>
                <a:gd name="connsiteX18" fmla="*/ 199376 w 293327"/>
                <a:gd name="connsiteY18" fmla="*/ 270499 h 305258"/>
                <a:gd name="connsiteX19" fmla="*/ 93952 w 293327"/>
                <a:gd name="connsiteY19" fmla="*/ 270499 h 305258"/>
                <a:gd name="connsiteX20" fmla="*/ 60914 w 293327"/>
                <a:gd name="connsiteY20" fmla="*/ 219680 h 305258"/>
                <a:gd name="connsiteX21" fmla="*/ 41871 w 293327"/>
                <a:gd name="connsiteY21" fmla="*/ 188707 h 305258"/>
                <a:gd name="connsiteX22" fmla="*/ 33841 w 293327"/>
                <a:gd name="connsiteY22" fmla="*/ 149130 h 305258"/>
                <a:gd name="connsiteX23" fmla="*/ 33841 w 293327"/>
                <a:gd name="connsiteY23" fmla="*/ 145001 h 305258"/>
                <a:gd name="connsiteX24" fmla="*/ 146607 w 293327"/>
                <a:gd name="connsiteY24" fmla="*/ 33497 h 305258"/>
                <a:gd name="connsiteX25" fmla="*/ 146607 w 293327"/>
                <a:gd name="connsiteY25" fmla="*/ 33497 h 305258"/>
                <a:gd name="connsiteX26" fmla="*/ 259487 w 293327"/>
                <a:gd name="connsiteY26" fmla="*/ 145001 h 3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3327" h="305258">
                  <a:moveTo>
                    <a:pt x="146607" y="0"/>
                  </a:moveTo>
                  <a:lnTo>
                    <a:pt x="146607" y="0"/>
                  </a:lnTo>
                  <a:cubicBezTo>
                    <a:pt x="66489" y="547"/>
                    <a:pt x="1430" y="64893"/>
                    <a:pt x="0" y="145001"/>
                  </a:cubicBezTo>
                  <a:lnTo>
                    <a:pt x="0" y="150048"/>
                  </a:lnTo>
                  <a:cubicBezTo>
                    <a:pt x="389" y="167642"/>
                    <a:pt x="3844" y="185034"/>
                    <a:pt x="10210" y="201441"/>
                  </a:cubicBezTo>
                  <a:cubicBezTo>
                    <a:pt x="16138" y="216768"/>
                    <a:pt x="24764" y="230910"/>
                    <a:pt x="35677" y="243197"/>
                  </a:cubicBezTo>
                  <a:cubicBezTo>
                    <a:pt x="49281" y="260377"/>
                    <a:pt x="60830" y="279088"/>
                    <a:pt x="70091" y="298949"/>
                  </a:cubicBezTo>
                  <a:cubicBezTo>
                    <a:pt x="72016" y="302770"/>
                    <a:pt x="75908" y="305202"/>
                    <a:pt x="80186" y="305258"/>
                  </a:cubicBezTo>
                  <a:lnTo>
                    <a:pt x="213256" y="305258"/>
                  </a:lnTo>
                  <a:cubicBezTo>
                    <a:pt x="217534" y="305202"/>
                    <a:pt x="221426" y="302770"/>
                    <a:pt x="223351" y="298949"/>
                  </a:cubicBezTo>
                  <a:cubicBezTo>
                    <a:pt x="232620" y="279093"/>
                    <a:pt x="244170" y="260383"/>
                    <a:pt x="257766" y="243197"/>
                  </a:cubicBezTo>
                  <a:cubicBezTo>
                    <a:pt x="268609" y="230879"/>
                    <a:pt x="277192" y="216744"/>
                    <a:pt x="283118" y="201441"/>
                  </a:cubicBezTo>
                  <a:cubicBezTo>
                    <a:pt x="289311" y="185183"/>
                    <a:pt x="292761" y="168009"/>
                    <a:pt x="293328" y="150622"/>
                  </a:cubicBezTo>
                  <a:lnTo>
                    <a:pt x="293328" y="145574"/>
                  </a:lnTo>
                  <a:cubicBezTo>
                    <a:pt x="292144" y="65225"/>
                    <a:pt x="226963" y="553"/>
                    <a:pt x="146607" y="0"/>
                  </a:cubicBezTo>
                  <a:close/>
                  <a:moveTo>
                    <a:pt x="259487" y="149130"/>
                  </a:moveTo>
                  <a:cubicBezTo>
                    <a:pt x="259012" y="162675"/>
                    <a:pt x="256298" y="176048"/>
                    <a:pt x="251457" y="188707"/>
                  </a:cubicBezTo>
                  <a:cubicBezTo>
                    <a:pt x="246935" y="200074"/>
                    <a:pt x="240451" y="210558"/>
                    <a:pt x="232299" y="219680"/>
                  </a:cubicBezTo>
                  <a:cubicBezTo>
                    <a:pt x="219411" y="235300"/>
                    <a:pt x="208364" y="252353"/>
                    <a:pt x="199376" y="270499"/>
                  </a:cubicBezTo>
                  <a:lnTo>
                    <a:pt x="93952" y="270499"/>
                  </a:lnTo>
                  <a:cubicBezTo>
                    <a:pt x="84923" y="252350"/>
                    <a:pt x="73838" y="235298"/>
                    <a:pt x="60914" y="219680"/>
                  </a:cubicBezTo>
                  <a:cubicBezTo>
                    <a:pt x="52798" y="210554"/>
                    <a:pt x="46352" y="200070"/>
                    <a:pt x="41871" y="188707"/>
                  </a:cubicBezTo>
                  <a:cubicBezTo>
                    <a:pt x="37030" y="176048"/>
                    <a:pt x="34316" y="162675"/>
                    <a:pt x="33841" y="149130"/>
                  </a:cubicBezTo>
                  <a:lnTo>
                    <a:pt x="33841" y="145001"/>
                  </a:lnTo>
                  <a:cubicBezTo>
                    <a:pt x="34900" y="83372"/>
                    <a:pt x="84970" y="33862"/>
                    <a:pt x="146607" y="33497"/>
                  </a:cubicBezTo>
                  <a:lnTo>
                    <a:pt x="146607" y="33497"/>
                  </a:lnTo>
                  <a:cubicBezTo>
                    <a:pt x="208263" y="33861"/>
                    <a:pt x="258367" y="83354"/>
                    <a:pt x="259487" y="145001"/>
                  </a:cubicBezTo>
                  <a:close/>
                </a:path>
              </a:pathLst>
            </a:custGeom>
            <a:solidFill>
              <a:srgbClr val="005024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2689FC5-830E-4A1E-8674-FCCDC9C175AC}"/>
                </a:ext>
              </a:extLst>
            </p:cNvPr>
            <p:cNvSpPr/>
            <p:nvPr/>
          </p:nvSpPr>
          <p:spPr>
            <a:xfrm>
              <a:off x="5014107" y="2357379"/>
              <a:ext cx="123663" cy="172073"/>
            </a:xfrm>
            <a:custGeom>
              <a:avLst/>
              <a:gdLst>
                <a:gd name="connsiteX0" fmla="*/ 0 w 123663"/>
                <a:gd name="connsiteY0" fmla="*/ 118501 h 172073"/>
                <a:gd name="connsiteX1" fmla="*/ 60685 w 123663"/>
                <a:gd name="connsiteY1" fmla="*/ 0 h 172073"/>
                <a:gd name="connsiteX2" fmla="*/ 60685 w 123663"/>
                <a:gd name="connsiteY2" fmla="*/ 68600 h 172073"/>
                <a:gd name="connsiteX3" fmla="*/ 123663 w 123663"/>
                <a:gd name="connsiteY3" fmla="*/ 56096 h 172073"/>
                <a:gd name="connsiteX4" fmla="*/ 60685 w 123663"/>
                <a:gd name="connsiteY4" fmla="*/ 172073 h 172073"/>
                <a:gd name="connsiteX5" fmla="*/ 60685 w 123663"/>
                <a:gd name="connsiteY5" fmla="*/ 104735 h 172073"/>
                <a:gd name="connsiteX6" fmla="*/ 0 w 123663"/>
                <a:gd name="connsiteY6" fmla="*/ 118501 h 17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63" h="172073">
                  <a:moveTo>
                    <a:pt x="0" y="118501"/>
                  </a:moveTo>
                  <a:lnTo>
                    <a:pt x="60685" y="0"/>
                  </a:lnTo>
                  <a:lnTo>
                    <a:pt x="60685" y="68600"/>
                  </a:lnTo>
                  <a:lnTo>
                    <a:pt x="123663" y="56096"/>
                  </a:lnTo>
                  <a:lnTo>
                    <a:pt x="60685" y="172073"/>
                  </a:lnTo>
                  <a:lnTo>
                    <a:pt x="60685" y="104735"/>
                  </a:lnTo>
                  <a:lnTo>
                    <a:pt x="0" y="118501"/>
                  </a:lnTo>
                  <a:close/>
                </a:path>
              </a:pathLst>
            </a:custGeom>
            <a:solidFill>
              <a:srgbClr val="005024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28DA1E44-A613-4A49-A347-B8C9A92135F3}"/>
                </a:ext>
              </a:extLst>
            </p:cNvPr>
            <p:cNvSpPr/>
            <p:nvPr/>
          </p:nvSpPr>
          <p:spPr>
            <a:xfrm>
              <a:off x="5217842" y="2698657"/>
              <a:ext cx="178497" cy="178497"/>
            </a:xfrm>
            <a:custGeom>
              <a:avLst/>
              <a:gdLst>
                <a:gd name="connsiteX0" fmla="*/ 178497 w 178497"/>
                <a:gd name="connsiteY0" fmla="*/ 89249 h 178497"/>
                <a:gd name="connsiteX1" fmla="*/ 89249 w 178497"/>
                <a:gd name="connsiteY1" fmla="*/ 178497 h 178497"/>
                <a:gd name="connsiteX2" fmla="*/ 0 w 178497"/>
                <a:gd name="connsiteY2" fmla="*/ 89249 h 178497"/>
                <a:gd name="connsiteX3" fmla="*/ 89249 w 178497"/>
                <a:gd name="connsiteY3" fmla="*/ 0 h 178497"/>
                <a:gd name="connsiteX4" fmla="*/ 178497 w 178497"/>
                <a:gd name="connsiteY4" fmla="*/ 89249 h 17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97" h="178497">
                  <a:moveTo>
                    <a:pt x="178497" y="89249"/>
                  </a:moveTo>
                  <a:cubicBezTo>
                    <a:pt x="178497" y="138539"/>
                    <a:pt x="138539" y="178497"/>
                    <a:pt x="89249" y="178497"/>
                  </a:cubicBezTo>
                  <a:cubicBezTo>
                    <a:pt x="39958" y="178497"/>
                    <a:pt x="0" y="138539"/>
                    <a:pt x="0" y="89249"/>
                  </a:cubicBezTo>
                  <a:cubicBezTo>
                    <a:pt x="0" y="39958"/>
                    <a:pt x="39958" y="0"/>
                    <a:pt x="89249" y="0"/>
                  </a:cubicBezTo>
                  <a:cubicBezTo>
                    <a:pt x="138539" y="0"/>
                    <a:pt x="178497" y="39958"/>
                    <a:pt x="178497" y="89249"/>
                  </a:cubicBez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F52E7D8-9416-4D51-8592-FCFAA19FAC3F}"/>
                </a:ext>
              </a:extLst>
            </p:cNvPr>
            <p:cNvSpPr/>
            <p:nvPr/>
          </p:nvSpPr>
          <p:spPr>
            <a:xfrm>
              <a:off x="4741772" y="2698657"/>
              <a:ext cx="178497" cy="178497"/>
            </a:xfrm>
            <a:custGeom>
              <a:avLst/>
              <a:gdLst>
                <a:gd name="connsiteX0" fmla="*/ 178498 w 178497"/>
                <a:gd name="connsiteY0" fmla="*/ 89249 h 178497"/>
                <a:gd name="connsiteX1" fmla="*/ 89249 w 178497"/>
                <a:gd name="connsiteY1" fmla="*/ 178497 h 178497"/>
                <a:gd name="connsiteX2" fmla="*/ 0 w 178497"/>
                <a:gd name="connsiteY2" fmla="*/ 89249 h 178497"/>
                <a:gd name="connsiteX3" fmla="*/ 89249 w 178497"/>
                <a:gd name="connsiteY3" fmla="*/ 0 h 178497"/>
                <a:gd name="connsiteX4" fmla="*/ 178498 w 178497"/>
                <a:gd name="connsiteY4" fmla="*/ 89249 h 17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97" h="178497">
                  <a:moveTo>
                    <a:pt x="178498" y="89249"/>
                  </a:moveTo>
                  <a:cubicBezTo>
                    <a:pt x="178498" y="138539"/>
                    <a:pt x="138539" y="178497"/>
                    <a:pt x="89249" y="178497"/>
                  </a:cubicBezTo>
                  <a:cubicBezTo>
                    <a:pt x="39958" y="178497"/>
                    <a:pt x="0" y="138539"/>
                    <a:pt x="0" y="89249"/>
                  </a:cubicBezTo>
                  <a:cubicBezTo>
                    <a:pt x="0" y="39958"/>
                    <a:pt x="39958" y="0"/>
                    <a:pt x="89249" y="0"/>
                  </a:cubicBezTo>
                  <a:cubicBezTo>
                    <a:pt x="138539" y="0"/>
                    <a:pt x="178498" y="39958"/>
                    <a:pt x="178498" y="89249"/>
                  </a:cubicBez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8F86F14E-97C1-48CB-B943-BE135CA992F0}"/>
                </a:ext>
              </a:extLst>
            </p:cNvPr>
            <p:cNvSpPr/>
            <p:nvPr/>
          </p:nvSpPr>
          <p:spPr>
            <a:xfrm>
              <a:off x="5162090" y="2901359"/>
              <a:ext cx="323510" cy="178727"/>
            </a:xfrm>
            <a:custGeom>
              <a:avLst/>
              <a:gdLst>
                <a:gd name="connsiteX0" fmla="*/ 305602 w 323510"/>
                <a:gd name="connsiteY0" fmla="*/ 53114 h 178727"/>
                <a:gd name="connsiteX1" fmla="*/ 218419 w 323510"/>
                <a:gd name="connsiteY1" fmla="*/ 11472 h 178727"/>
                <a:gd name="connsiteX2" fmla="*/ 145001 w 323510"/>
                <a:gd name="connsiteY2" fmla="*/ 1 h 178727"/>
                <a:gd name="connsiteX3" fmla="*/ 71583 w 323510"/>
                <a:gd name="connsiteY3" fmla="*/ 11472 h 178727"/>
                <a:gd name="connsiteX4" fmla="*/ 4130 w 323510"/>
                <a:gd name="connsiteY4" fmla="*/ 40381 h 178727"/>
                <a:gd name="connsiteX5" fmla="*/ 0 w 323510"/>
                <a:gd name="connsiteY5" fmla="*/ 45084 h 178727"/>
                <a:gd name="connsiteX6" fmla="*/ 91773 w 323510"/>
                <a:gd name="connsiteY6" fmla="*/ 90970 h 178727"/>
                <a:gd name="connsiteX7" fmla="*/ 125384 w 323510"/>
                <a:gd name="connsiteY7" fmla="*/ 158308 h 178727"/>
                <a:gd name="connsiteX8" fmla="*/ 125384 w 323510"/>
                <a:gd name="connsiteY8" fmla="*/ 178728 h 178727"/>
                <a:gd name="connsiteX9" fmla="*/ 323498 w 323510"/>
                <a:gd name="connsiteY9" fmla="*/ 178728 h 178727"/>
                <a:gd name="connsiteX10" fmla="*/ 323498 w 323510"/>
                <a:gd name="connsiteY10" fmla="*/ 88905 h 178727"/>
                <a:gd name="connsiteX11" fmla="*/ 305602 w 323510"/>
                <a:gd name="connsiteY11" fmla="*/ 53114 h 17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510" h="178727">
                  <a:moveTo>
                    <a:pt x="305602" y="53114"/>
                  </a:moveTo>
                  <a:cubicBezTo>
                    <a:pt x="279895" y="33092"/>
                    <a:pt x="250149" y="18885"/>
                    <a:pt x="218419" y="11472"/>
                  </a:cubicBezTo>
                  <a:cubicBezTo>
                    <a:pt x="194541" y="4507"/>
                    <a:pt x="169865" y="651"/>
                    <a:pt x="145001" y="1"/>
                  </a:cubicBezTo>
                  <a:cubicBezTo>
                    <a:pt x="120077" y="-54"/>
                    <a:pt x="95301" y="3817"/>
                    <a:pt x="71583" y="11472"/>
                  </a:cubicBezTo>
                  <a:cubicBezTo>
                    <a:pt x="47822" y="17804"/>
                    <a:pt x="25102" y="27542"/>
                    <a:pt x="4130" y="40381"/>
                  </a:cubicBezTo>
                  <a:cubicBezTo>
                    <a:pt x="2753" y="41987"/>
                    <a:pt x="1491" y="43593"/>
                    <a:pt x="0" y="45084"/>
                  </a:cubicBezTo>
                  <a:cubicBezTo>
                    <a:pt x="33362" y="54063"/>
                    <a:pt x="64572" y="69669"/>
                    <a:pt x="91773" y="90970"/>
                  </a:cubicBezTo>
                  <a:cubicBezTo>
                    <a:pt x="113236" y="106636"/>
                    <a:pt x="125766" y="131739"/>
                    <a:pt x="125384" y="158308"/>
                  </a:cubicBezTo>
                  <a:lnTo>
                    <a:pt x="125384" y="178728"/>
                  </a:lnTo>
                  <a:lnTo>
                    <a:pt x="323498" y="178728"/>
                  </a:lnTo>
                  <a:lnTo>
                    <a:pt x="323498" y="88905"/>
                  </a:lnTo>
                  <a:cubicBezTo>
                    <a:pt x="323843" y="74744"/>
                    <a:pt x="317138" y="61334"/>
                    <a:pt x="305602" y="53114"/>
                  </a:cubicBez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E4780C93-63B2-44C2-BC85-AA3A8CD7D8FD}"/>
                </a:ext>
              </a:extLst>
            </p:cNvPr>
            <p:cNvSpPr/>
            <p:nvPr/>
          </p:nvSpPr>
          <p:spPr>
            <a:xfrm>
              <a:off x="4652523" y="2901360"/>
              <a:ext cx="323498" cy="178727"/>
            </a:xfrm>
            <a:custGeom>
              <a:avLst/>
              <a:gdLst>
                <a:gd name="connsiteX0" fmla="*/ 198343 w 323498"/>
                <a:gd name="connsiteY0" fmla="*/ 158308 h 178727"/>
                <a:gd name="connsiteX1" fmla="*/ 230464 w 323498"/>
                <a:gd name="connsiteY1" fmla="*/ 92117 h 178727"/>
                <a:gd name="connsiteX2" fmla="*/ 231840 w 323498"/>
                <a:gd name="connsiteY2" fmla="*/ 90970 h 178727"/>
                <a:gd name="connsiteX3" fmla="*/ 233332 w 323498"/>
                <a:gd name="connsiteY3" fmla="*/ 89938 h 178727"/>
                <a:gd name="connsiteX4" fmla="*/ 323498 w 323498"/>
                <a:gd name="connsiteY4" fmla="*/ 45198 h 178727"/>
                <a:gd name="connsiteX5" fmla="*/ 316959 w 323498"/>
                <a:gd name="connsiteY5" fmla="*/ 37742 h 178727"/>
                <a:gd name="connsiteX6" fmla="*/ 252374 w 323498"/>
                <a:gd name="connsiteY6" fmla="*/ 11472 h 178727"/>
                <a:gd name="connsiteX7" fmla="*/ 178956 w 323498"/>
                <a:gd name="connsiteY7" fmla="*/ 0 h 178727"/>
                <a:gd name="connsiteX8" fmla="*/ 105538 w 323498"/>
                <a:gd name="connsiteY8" fmla="*/ 11472 h 178727"/>
                <a:gd name="connsiteX9" fmla="*/ 18355 w 323498"/>
                <a:gd name="connsiteY9" fmla="*/ 53114 h 178727"/>
                <a:gd name="connsiteX10" fmla="*/ 0 w 323498"/>
                <a:gd name="connsiteY10" fmla="*/ 88905 h 178727"/>
                <a:gd name="connsiteX11" fmla="*/ 0 w 323498"/>
                <a:gd name="connsiteY11" fmla="*/ 178727 h 178727"/>
                <a:gd name="connsiteX12" fmla="*/ 198343 w 323498"/>
                <a:gd name="connsiteY12" fmla="*/ 178727 h 17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498" h="178727">
                  <a:moveTo>
                    <a:pt x="198343" y="158308"/>
                  </a:moveTo>
                  <a:cubicBezTo>
                    <a:pt x="198369" y="132495"/>
                    <a:pt x="210201" y="108111"/>
                    <a:pt x="230464" y="92117"/>
                  </a:cubicBezTo>
                  <a:lnTo>
                    <a:pt x="231840" y="90970"/>
                  </a:lnTo>
                  <a:lnTo>
                    <a:pt x="233332" y="89938"/>
                  </a:lnTo>
                  <a:cubicBezTo>
                    <a:pt x="260843" y="70367"/>
                    <a:pt x="291273" y="55268"/>
                    <a:pt x="323498" y="45198"/>
                  </a:cubicBezTo>
                  <a:cubicBezTo>
                    <a:pt x="321204" y="42789"/>
                    <a:pt x="319139" y="40266"/>
                    <a:pt x="316959" y="37742"/>
                  </a:cubicBezTo>
                  <a:cubicBezTo>
                    <a:pt x="296799" y="25940"/>
                    <a:pt x="275049" y="17093"/>
                    <a:pt x="252374" y="11472"/>
                  </a:cubicBezTo>
                  <a:cubicBezTo>
                    <a:pt x="228499" y="4497"/>
                    <a:pt x="203821" y="641"/>
                    <a:pt x="178956" y="0"/>
                  </a:cubicBezTo>
                  <a:cubicBezTo>
                    <a:pt x="154033" y="-47"/>
                    <a:pt x="129259" y="3825"/>
                    <a:pt x="105538" y="11472"/>
                  </a:cubicBezTo>
                  <a:cubicBezTo>
                    <a:pt x="74250" y="20104"/>
                    <a:pt x="44735" y="34203"/>
                    <a:pt x="18355" y="53114"/>
                  </a:cubicBezTo>
                  <a:cubicBezTo>
                    <a:pt x="7055" y="61584"/>
                    <a:pt x="284" y="74786"/>
                    <a:pt x="0" y="88905"/>
                  </a:cubicBezTo>
                  <a:lnTo>
                    <a:pt x="0" y="178727"/>
                  </a:lnTo>
                  <a:lnTo>
                    <a:pt x="198343" y="178727"/>
                  </a:ln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EFFE764-2342-4711-A0D7-77E722C16B1B}"/>
                </a:ext>
              </a:extLst>
            </p:cNvPr>
            <p:cNvSpPr/>
            <p:nvPr/>
          </p:nvSpPr>
          <p:spPr>
            <a:xfrm>
              <a:off x="4890558" y="2970876"/>
              <a:ext cx="357009" cy="178040"/>
            </a:xfrm>
            <a:custGeom>
              <a:avLst/>
              <a:gdLst>
                <a:gd name="connsiteX0" fmla="*/ 0 w 357009"/>
                <a:gd name="connsiteY0" fmla="*/ 178041 h 178040"/>
                <a:gd name="connsiteX1" fmla="*/ 0 w 357009"/>
                <a:gd name="connsiteY1" fmla="*/ 88792 h 178040"/>
                <a:gd name="connsiteX2" fmla="*/ 17896 w 357009"/>
                <a:gd name="connsiteY2" fmla="*/ 53115 h 178040"/>
                <a:gd name="connsiteX3" fmla="*/ 105080 w 357009"/>
                <a:gd name="connsiteY3" fmla="*/ 11473 h 178040"/>
                <a:gd name="connsiteX4" fmla="*/ 178498 w 357009"/>
                <a:gd name="connsiteY4" fmla="*/ 2 h 178040"/>
                <a:gd name="connsiteX5" fmla="*/ 251916 w 357009"/>
                <a:gd name="connsiteY5" fmla="*/ 11473 h 178040"/>
                <a:gd name="connsiteX6" fmla="*/ 339214 w 357009"/>
                <a:gd name="connsiteY6" fmla="*/ 53115 h 178040"/>
                <a:gd name="connsiteX7" fmla="*/ 356995 w 357009"/>
                <a:gd name="connsiteY7" fmla="*/ 88792 h 178040"/>
                <a:gd name="connsiteX8" fmla="*/ 356995 w 357009"/>
                <a:gd name="connsiteY8" fmla="*/ 178041 h 17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009" h="178040">
                  <a:moveTo>
                    <a:pt x="0" y="178041"/>
                  </a:moveTo>
                  <a:lnTo>
                    <a:pt x="0" y="88792"/>
                  </a:lnTo>
                  <a:cubicBezTo>
                    <a:pt x="54" y="74754"/>
                    <a:pt x="6676" y="61551"/>
                    <a:pt x="17896" y="53115"/>
                  </a:cubicBezTo>
                  <a:cubicBezTo>
                    <a:pt x="44227" y="34124"/>
                    <a:pt x="73759" y="20019"/>
                    <a:pt x="105080" y="11473"/>
                  </a:cubicBezTo>
                  <a:cubicBezTo>
                    <a:pt x="128788" y="3774"/>
                    <a:pt x="153571" y="-99"/>
                    <a:pt x="178498" y="2"/>
                  </a:cubicBezTo>
                  <a:cubicBezTo>
                    <a:pt x="203368" y="586"/>
                    <a:pt x="228052" y="4444"/>
                    <a:pt x="251916" y="11473"/>
                  </a:cubicBezTo>
                  <a:cubicBezTo>
                    <a:pt x="283708" y="18811"/>
                    <a:pt x="313505" y="33025"/>
                    <a:pt x="339214" y="53115"/>
                  </a:cubicBezTo>
                  <a:cubicBezTo>
                    <a:pt x="350704" y="61312"/>
                    <a:pt x="357368" y="74683"/>
                    <a:pt x="356995" y="88792"/>
                  </a:cubicBezTo>
                  <a:lnTo>
                    <a:pt x="356995" y="178041"/>
                  </a:ln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254D4411-D330-4D1C-B3A5-E70DD4254C88}"/>
                </a:ext>
              </a:extLst>
            </p:cNvPr>
            <p:cNvSpPr/>
            <p:nvPr/>
          </p:nvSpPr>
          <p:spPr>
            <a:xfrm>
              <a:off x="4979807" y="2768060"/>
              <a:ext cx="178497" cy="178497"/>
            </a:xfrm>
            <a:custGeom>
              <a:avLst/>
              <a:gdLst>
                <a:gd name="connsiteX0" fmla="*/ 178498 w 178497"/>
                <a:gd name="connsiteY0" fmla="*/ 89249 h 178497"/>
                <a:gd name="connsiteX1" fmla="*/ 89249 w 178497"/>
                <a:gd name="connsiteY1" fmla="*/ 178498 h 178497"/>
                <a:gd name="connsiteX2" fmla="*/ 0 w 178497"/>
                <a:gd name="connsiteY2" fmla="*/ 89249 h 178497"/>
                <a:gd name="connsiteX3" fmla="*/ 89249 w 178497"/>
                <a:gd name="connsiteY3" fmla="*/ 0 h 178497"/>
                <a:gd name="connsiteX4" fmla="*/ 178498 w 178497"/>
                <a:gd name="connsiteY4" fmla="*/ 89249 h 17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97" h="178497">
                  <a:moveTo>
                    <a:pt x="178498" y="89249"/>
                  </a:moveTo>
                  <a:cubicBezTo>
                    <a:pt x="178498" y="138540"/>
                    <a:pt x="138540" y="178498"/>
                    <a:pt x="89249" y="178498"/>
                  </a:cubicBezTo>
                  <a:cubicBezTo>
                    <a:pt x="39958" y="178498"/>
                    <a:pt x="0" y="138540"/>
                    <a:pt x="0" y="89249"/>
                  </a:cubicBezTo>
                  <a:cubicBezTo>
                    <a:pt x="0" y="39958"/>
                    <a:pt x="39958" y="0"/>
                    <a:pt x="89249" y="0"/>
                  </a:cubicBezTo>
                  <a:cubicBezTo>
                    <a:pt x="138540" y="0"/>
                    <a:pt x="178498" y="39958"/>
                    <a:pt x="178498" y="89249"/>
                  </a:cubicBez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F25F5C-2ED8-4BC0-9F9B-3A7A33DCCA79}"/>
              </a:ext>
            </a:extLst>
          </p:cNvPr>
          <p:cNvSpPr txBox="1"/>
          <p:nvPr/>
        </p:nvSpPr>
        <p:spPr>
          <a:xfrm>
            <a:off x="5886938" y="2778671"/>
            <a:ext cx="600818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>
                <a:ea typeface="+mn-lt"/>
                <a:cs typeface="+mn-lt"/>
              </a:rPr>
              <a:t>비타민(독일어: </a:t>
            </a:r>
            <a:r>
              <a:rPr lang="ko-KR" b="1" err="1">
                <a:ea typeface="+mn-lt"/>
                <a:cs typeface="+mn-lt"/>
              </a:rPr>
              <a:t>Vitamin</a:t>
            </a:r>
            <a:r>
              <a:rPr lang="ko-KR" b="1">
                <a:ea typeface="+mn-lt"/>
                <a:cs typeface="+mn-lt"/>
              </a:rPr>
              <a:t>, 영어: </a:t>
            </a:r>
            <a:r>
              <a:rPr lang="ko-KR" b="1" err="1">
                <a:ea typeface="+mn-lt"/>
                <a:cs typeface="+mn-lt"/>
              </a:rPr>
              <a:t>vitamin</a:t>
            </a:r>
            <a:r>
              <a:rPr lang="ko-KR" b="1">
                <a:ea typeface="+mn-lt"/>
                <a:cs typeface="+mn-lt"/>
              </a:rPr>
              <a:t>, UK: /ˈ</a:t>
            </a:r>
            <a:r>
              <a:rPr lang="ko-KR" b="1" err="1">
                <a:ea typeface="+mn-lt"/>
                <a:cs typeface="+mn-lt"/>
              </a:rPr>
              <a:t>vɪtəmɪn</a:t>
            </a:r>
            <a:r>
              <a:rPr lang="ko-KR" b="1">
                <a:ea typeface="+mn-lt"/>
                <a:cs typeface="+mn-lt"/>
              </a:rPr>
              <a:t>/ 또는 US: /ˈ</a:t>
            </a:r>
            <a:r>
              <a:rPr lang="ko-KR" b="1" err="1">
                <a:ea typeface="+mn-lt"/>
                <a:cs typeface="+mn-lt"/>
              </a:rPr>
              <a:t>vaɪtəmɪn</a:t>
            </a:r>
            <a:r>
              <a:rPr lang="ko-KR" b="1">
                <a:ea typeface="+mn-lt"/>
                <a:cs typeface="+mn-lt"/>
              </a:rPr>
              <a:t>/, 문화어: 비타민)은</a:t>
            </a:r>
            <a:endParaRPr lang="ko-KR" altLang="en-US" b="1">
              <a:ea typeface="+mn-lt"/>
              <a:cs typeface="+mn-lt"/>
            </a:endParaRPr>
          </a:p>
          <a:p>
            <a:r>
              <a:rPr lang="ko-KR" b="1">
                <a:ea typeface="+mn-lt"/>
                <a:cs typeface="+mn-lt"/>
              </a:rPr>
              <a:t>생명체가 살아가는 데 중요한 역할을 하는 분자로,</a:t>
            </a:r>
            <a:endParaRPr lang="ko-KR" altLang="en-US" b="1">
              <a:ea typeface="+mn-lt"/>
              <a:cs typeface="+mn-lt"/>
            </a:endParaRPr>
          </a:p>
          <a:p>
            <a:r>
              <a:rPr lang="ko-KR" b="1">
                <a:ea typeface="+mn-lt"/>
                <a:cs typeface="+mn-lt"/>
              </a:rPr>
              <a:t>많은 양이 필요하진 않지만 스스로 합성하는 것은</a:t>
            </a:r>
            <a:r>
              <a:rPr lang="ko-KR" altLang="en-US" b="1">
                <a:ea typeface="+mn-lt"/>
                <a:cs typeface="+mn-lt"/>
              </a:rPr>
              <a:t> </a:t>
            </a:r>
          </a:p>
          <a:p>
            <a:r>
              <a:rPr lang="ko-KR" altLang="en-US" b="1">
                <a:ea typeface="+mn-lt"/>
                <a:cs typeface="+mn-lt"/>
              </a:rPr>
              <a:t>어렵기</a:t>
            </a:r>
            <a:r>
              <a:rPr lang="ko-KR" b="1">
                <a:ea typeface="+mn-lt"/>
                <a:cs typeface="+mn-lt"/>
              </a:rPr>
              <a:t> 때문에 음식을 통하여 섭취해야 하는 분자들이다.</a:t>
            </a:r>
            <a:r>
              <a:rPr lang="ko-KR" altLang="en-US" b="1">
                <a:ea typeface="+mn-lt"/>
                <a:cs typeface="+mn-lt"/>
              </a:rPr>
              <a:t> </a:t>
            </a:r>
          </a:p>
          <a:p>
            <a:r>
              <a:rPr lang="ko-KR" b="1" err="1">
                <a:ea typeface="+mn-lt"/>
                <a:cs typeface="+mn-lt"/>
              </a:rPr>
              <a:t>vitamin이라는</a:t>
            </a:r>
            <a:r>
              <a:rPr lang="ko-KR" b="1">
                <a:ea typeface="+mn-lt"/>
                <a:cs typeface="+mn-lt"/>
              </a:rPr>
              <a:t> 단어는 라틴어로 생명을 의미하는 </a:t>
            </a:r>
            <a:r>
              <a:rPr lang="ko-KR" b="1" err="1">
                <a:ea typeface="+mn-lt"/>
                <a:cs typeface="+mn-lt"/>
              </a:rPr>
              <a:t>vita와</a:t>
            </a:r>
            <a:r>
              <a:rPr lang="ko-KR" b="1">
                <a:ea typeface="+mn-lt"/>
                <a:cs typeface="+mn-lt"/>
              </a:rPr>
              <a:t> </a:t>
            </a:r>
            <a:r>
              <a:rPr lang="ko-KR" b="1" err="1">
                <a:ea typeface="+mn-lt"/>
                <a:cs typeface="+mn-lt"/>
              </a:rPr>
              <a:t>amine이</a:t>
            </a:r>
            <a:r>
              <a:rPr lang="ko-KR" b="1">
                <a:ea typeface="+mn-lt"/>
                <a:cs typeface="+mn-lt"/>
              </a:rPr>
              <a:t> 결합되어 만들어졌다</a:t>
            </a:r>
            <a:endParaRPr lang="ko-KR" b="1"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6329024C-858A-47AF-AE44-B1211B011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442" y="2776470"/>
            <a:ext cx="1412384" cy="1423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6591AC-B55F-435A-AD09-2442A8C5A81D}"/>
              </a:ext>
            </a:extLst>
          </p:cNvPr>
          <p:cNvSpPr txBox="1"/>
          <p:nvPr/>
        </p:nvSpPr>
        <p:spPr>
          <a:xfrm>
            <a:off x="2814033" y="43702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비타민</a:t>
            </a:r>
            <a:endParaRPr lang="ko-KR" b="1">
              <a:ea typeface="맑은 고딕"/>
            </a:endParaRP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AF4F4C69-56E6-4727-91D7-F8C7FA7040D6}"/>
              </a:ext>
            </a:extLst>
          </p:cNvPr>
          <p:cNvSpPr/>
          <p:nvPr/>
        </p:nvSpPr>
        <p:spPr>
          <a:xfrm>
            <a:off x="7220240" y="1893801"/>
            <a:ext cx="2534155" cy="585253"/>
          </a:xfrm>
          <a:prstGeom prst="flowChartProcess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400" b="1">
                <a:latin typeface="Malgun Gothic"/>
                <a:ea typeface="Malgun Gothic"/>
                <a:cs typeface="+mn-lt"/>
              </a:rPr>
              <a:t> ANSWER</a:t>
            </a:r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6441790A-2BCC-4C88-9513-6EB09DF1C161}"/>
              </a:ext>
            </a:extLst>
          </p:cNvPr>
          <p:cNvSpPr/>
          <p:nvPr/>
        </p:nvSpPr>
        <p:spPr>
          <a:xfrm>
            <a:off x="3099001" y="1893801"/>
            <a:ext cx="2534155" cy="585253"/>
          </a:xfrm>
          <a:prstGeom prst="flowChartProcess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400" b="1">
                <a:latin typeface="Malgun Gothic"/>
                <a:ea typeface="Malgun Gothic"/>
                <a:cs typeface="+mn-lt"/>
              </a:rPr>
              <a:t>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3BE57-0BAC-4D4A-ACC8-25907A868B96}"/>
              </a:ext>
            </a:extLst>
          </p:cNvPr>
          <p:cNvSpPr txBox="1"/>
          <p:nvPr/>
        </p:nvSpPr>
        <p:spPr>
          <a:xfrm>
            <a:off x="11813345" y="6403573"/>
            <a:ext cx="28886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>
                <a:ea typeface="나눔바른펜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3535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F289A4-C76D-401F-9802-EB9A8ADFC0E1}"/>
              </a:ext>
            </a:extLst>
          </p:cNvPr>
          <p:cNvSpPr/>
          <p:nvPr/>
        </p:nvSpPr>
        <p:spPr>
          <a:xfrm>
            <a:off x="861238" y="489513"/>
            <a:ext cx="10469525" cy="5878974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32F5D6-C259-4C2E-B26E-86915476489D}"/>
              </a:ext>
            </a:extLst>
          </p:cNvPr>
          <p:cNvSpPr/>
          <p:nvPr/>
        </p:nvSpPr>
        <p:spPr>
          <a:xfrm>
            <a:off x="554207" y="324412"/>
            <a:ext cx="190629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3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5024"/>
                </a:solidFill>
                <a:latin typeface="-윤고딕350" panose="02030504000101010101" pitchFamily="18" charset="-127"/>
                <a:ea typeface="-윤고딕350"/>
              </a:rPr>
              <a:t>사용 예시</a:t>
            </a:r>
            <a:endParaRPr lang="ko-KR" altLang="en-US" sz="32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5024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F140BE-C6C2-429A-8B32-0B9B7B84A287}"/>
              </a:ext>
            </a:extLst>
          </p:cNvPr>
          <p:cNvCxnSpPr>
            <a:cxnSpLocks/>
          </p:cNvCxnSpPr>
          <p:nvPr/>
        </p:nvCxnSpPr>
        <p:spPr>
          <a:xfrm>
            <a:off x="280090" y="969066"/>
            <a:ext cx="2391548" cy="0"/>
          </a:xfrm>
          <a:prstGeom prst="line">
            <a:avLst/>
          </a:prstGeom>
          <a:ln w="50800"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5D6602A2-FA14-42FB-91C1-42E54BE1A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7" y="132860"/>
            <a:ext cx="1361976" cy="527151"/>
          </a:xfrm>
          <a:prstGeom prst="rect">
            <a:avLst/>
          </a:prstGeom>
        </p:spPr>
      </p:pic>
      <p:pic>
        <p:nvPicPr>
          <p:cNvPr id="26" name="그림 26">
            <a:extLst>
              <a:ext uri="{FF2B5EF4-FFF2-40B4-BE49-F238E27FC236}">
                <a16:creationId xmlns:a16="http://schemas.microsoft.com/office/drawing/2014/main" id="{1E1AFAFC-16E4-4C92-91A2-A70B21233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903" y="1209675"/>
            <a:ext cx="2390893" cy="4886325"/>
          </a:xfrm>
          <a:prstGeom prst="rect">
            <a:avLst/>
          </a:prstGeom>
        </p:spPr>
      </p:pic>
      <p:pic>
        <p:nvPicPr>
          <p:cNvPr id="55" name="그림 55" descr="스크린샷, 녹색, 거리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89EE55AB-73C5-41C5-8B6C-5207E85A4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745" y="1205523"/>
            <a:ext cx="2395742" cy="4876800"/>
          </a:xfrm>
          <a:prstGeom prst="rect">
            <a:avLst/>
          </a:prstGeom>
        </p:spPr>
      </p:pic>
      <p:pic>
        <p:nvPicPr>
          <p:cNvPr id="57" name="그림 57" descr="스크린샷, 녹색, 컴퓨터, 거리이(가) 표시된 사진&#10;&#10;매우 높은 신뢰도로 생성된 설명">
            <a:extLst>
              <a:ext uri="{FF2B5EF4-FFF2-40B4-BE49-F238E27FC236}">
                <a16:creationId xmlns:a16="http://schemas.microsoft.com/office/drawing/2014/main" id="{FFB2E906-99E3-4979-A005-21F3CBDDC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3899" y="1205523"/>
            <a:ext cx="2405511" cy="4876800"/>
          </a:xfrm>
          <a:prstGeom prst="rect">
            <a:avLst/>
          </a:prstGeom>
        </p:spPr>
      </p:pic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28878DBA-0D86-4BE2-BC4F-604C5F6E6739}"/>
              </a:ext>
            </a:extLst>
          </p:cNvPr>
          <p:cNvSpPr/>
          <p:nvPr/>
        </p:nvSpPr>
        <p:spPr>
          <a:xfrm>
            <a:off x="4769539" y="6226668"/>
            <a:ext cx="2534155" cy="585253"/>
          </a:xfrm>
          <a:prstGeom prst="flowChartProcess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400" b="1">
                <a:latin typeface="Malgun Gothic"/>
                <a:ea typeface="Malgun Gothic"/>
                <a:cs typeface="+mn-lt"/>
              </a:rPr>
              <a:t>성분 분석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BCF20C78-9715-4913-99AE-1832FAFEDE55}"/>
              </a:ext>
            </a:extLst>
          </p:cNvPr>
          <p:cNvSpPr/>
          <p:nvPr/>
        </p:nvSpPr>
        <p:spPr>
          <a:xfrm>
            <a:off x="8403692" y="6226668"/>
            <a:ext cx="2534155" cy="585253"/>
          </a:xfrm>
          <a:prstGeom prst="flowChartProcess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000" b="1">
                <a:latin typeface="Malgun Gothic"/>
                <a:ea typeface="Malgun Gothic"/>
                <a:cs typeface="+mn-lt"/>
              </a:rPr>
              <a:t>위키백과 설명</a:t>
            </a:r>
            <a:endParaRPr lang="ko-KR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3D3F2DAA-3116-4558-8F11-BEA0D8A8F2EF}"/>
              </a:ext>
            </a:extLst>
          </p:cNvPr>
          <p:cNvSpPr/>
          <p:nvPr/>
        </p:nvSpPr>
        <p:spPr>
          <a:xfrm>
            <a:off x="1154923" y="6221570"/>
            <a:ext cx="2534155" cy="585253"/>
          </a:xfrm>
          <a:prstGeom prst="flowChartProcess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400" b="1">
                <a:latin typeface="Malgun Gothic"/>
                <a:ea typeface="Malgun Gothic"/>
                <a:cs typeface="+mn-lt"/>
              </a:rPr>
              <a:t>시작화면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CBA0631-9457-463E-B041-C6870C545128}"/>
              </a:ext>
            </a:extLst>
          </p:cNvPr>
          <p:cNvSpPr txBox="1"/>
          <p:nvPr/>
        </p:nvSpPr>
        <p:spPr>
          <a:xfrm>
            <a:off x="11747084" y="6403573"/>
            <a:ext cx="39305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/>
              <a:t>10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3915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F289A4-C76D-401F-9802-EB9A8ADFC0E1}"/>
              </a:ext>
            </a:extLst>
          </p:cNvPr>
          <p:cNvSpPr/>
          <p:nvPr/>
        </p:nvSpPr>
        <p:spPr>
          <a:xfrm>
            <a:off x="861238" y="489513"/>
            <a:ext cx="10469525" cy="5878974"/>
          </a:xfrm>
          <a:prstGeom prst="rect">
            <a:avLst/>
          </a:prstGeom>
          <a:blipFill dpi="0" rotWithShape="1">
            <a:blip r:embed="rId4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32F5D6-C259-4C2E-B26E-86915476489D}"/>
              </a:ext>
            </a:extLst>
          </p:cNvPr>
          <p:cNvSpPr/>
          <p:nvPr/>
        </p:nvSpPr>
        <p:spPr>
          <a:xfrm>
            <a:off x="554207" y="324412"/>
            <a:ext cx="190629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3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5024"/>
                </a:solidFill>
                <a:latin typeface="-윤고딕350" panose="02030504000101010101" pitchFamily="18" charset="-127"/>
                <a:ea typeface="-윤고딕350"/>
              </a:rPr>
              <a:t>사용 예시</a:t>
            </a:r>
            <a:endParaRPr lang="ko-KR" altLang="en-US" sz="32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5024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F140BE-C6C2-429A-8B32-0B9B7B84A287}"/>
              </a:ext>
            </a:extLst>
          </p:cNvPr>
          <p:cNvCxnSpPr>
            <a:cxnSpLocks/>
          </p:cNvCxnSpPr>
          <p:nvPr/>
        </p:nvCxnSpPr>
        <p:spPr>
          <a:xfrm>
            <a:off x="280090" y="969066"/>
            <a:ext cx="2391548" cy="0"/>
          </a:xfrm>
          <a:prstGeom prst="line">
            <a:avLst/>
          </a:prstGeom>
          <a:ln w="50800"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5D6602A2-FA14-42FB-91C1-42E54BE1A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7" y="132860"/>
            <a:ext cx="1361976" cy="5271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26FEDA-1DF7-45B3-9652-1E032B931A5C}"/>
              </a:ext>
            </a:extLst>
          </p:cNvPr>
          <p:cNvSpPr/>
          <p:nvPr/>
        </p:nvSpPr>
        <p:spPr>
          <a:xfrm>
            <a:off x="5410241" y="2942565"/>
            <a:ext cx="1377301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3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5024"/>
                </a:solidFill>
                <a:latin typeface="-윤고딕350" panose="02030504000101010101" pitchFamily="18" charset="-127"/>
                <a:ea typeface="-윤고딕350"/>
              </a:rPr>
              <a:t>동영상</a:t>
            </a:r>
            <a:endParaRPr lang="ko-KR" altLang="en-US" sz="32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5024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3AC1A7-F081-4DF5-B281-DA9FF90ED9B5}"/>
              </a:ext>
            </a:extLst>
          </p:cNvPr>
          <p:cNvSpPr txBox="1"/>
          <p:nvPr/>
        </p:nvSpPr>
        <p:spPr>
          <a:xfrm>
            <a:off x="11747084" y="6403573"/>
            <a:ext cx="39305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12</a:t>
            </a:r>
            <a:endParaRPr lang="ko-KR"/>
          </a:p>
        </p:txBody>
      </p:sp>
      <p:pic>
        <p:nvPicPr>
          <p:cNvPr id="3" name="KakaoTalk_Video_20191210_2306_43_008">
            <a:hlinkClick r:id="" action="ppaction://media"/>
            <a:extLst>
              <a:ext uri="{FF2B5EF4-FFF2-40B4-BE49-F238E27FC236}">
                <a16:creationId xmlns:a16="http://schemas.microsoft.com/office/drawing/2014/main" id="{F2A5A962-F75A-4D4D-B549-14228F4F0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07831" y="0"/>
            <a:ext cx="331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F289A4-C76D-401F-9802-EB9A8ADFC0E1}"/>
              </a:ext>
            </a:extLst>
          </p:cNvPr>
          <p:cNvSpPr/>
          <p:nvPr/>
        </p:nvSpPr>
        <p:spPr>
          <a:xfrm>
            <a:off x="391655" y="8101255"/>
            <a:ext cx="10469525" cy="5878974"/>
          </a:xfrm>
          <a:prstGeom prst="rect">
            <a:avLst/>
          </a:prstGeom>
          <a:blipFill dpi="0" rotWithShape="1">
            <a:blip r:embed="rId2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32F5D6-C259-4C2E-B26E-86915476489D}"/>
              </a:ext>
            </a:extLst>
          </p:cNvPr>
          <p:cNvSpPr/>
          <p:nvPr/>
        </p:nvSpPr>
        <p:spPr>
          <a:xfrm>
            <a:off x="619927" y="324412"/>
            <a:ext cx="1774845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ko-KR" altLang="en-US" sz="3200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5024"/>
                </a:solidFill>
                <a:latin typeface="-윤고딕350"/>
                <a:ea typeface="-윤고딕350" panose="02030504000101010101" pitchFamily="18" charset="-127"/>
              </a:rPr>
              <a:t>기대효과</a:t>
            </a:r>
            <a:endParaRPr lang="ko-KR" altLang="en-US" sz="32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5024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F140BE-C6C2-429A-8B32-0B9B7B84A287}"/>
              </a:ext>
            </a:extLst>
          </p:cNvPr>
          <p:cNvCxnSpPr>
            <a:cxnSpLocks/>
          </p:cNvCxnSpPr>
          <p:nvPr/>
        </p:nvCxnSpPr>
        <p:spPr>
          <a:xfrm>
            <a:off x="280090" y="969066"/>
            <a:ext cx="2391548" cy="0"/>
          </a:xfrm>
          <a:prstGeom prst="line">
            <a:avLst/>
          </a:prstGeom>
          <a:ln w="50800"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5D6602A2-FA14-42FB-91C1-42E54BE1A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7" y="132860"/>
            <a:ext cx="1361976" cy="527151"/>
          </a:xfrm>
          <a:prstGeom prst="rect">
            <a:avLst/>
          </a:prstGeom>
        </p:spPr>
      </p:pic>
      <p:sp>
        <p:nvSpPr>
          <p:cNvPr id="45" name="눈물 방울 44">
            <a:extLst>
              <a:ext uri="{FF2B5EF4-FFF2-40B4-BE49-F238E27FC236}">
                <a16:creationId xmlns:a16="http://schemas.microsoft.com/office/drawing/2014/main" id="{83BE354F-37DA-4193-97C7-C901D0A723C1}"/>
              </a:ext>
            </a:extLst>
          </p:cNvPr>
          <p:cNvSpPr/>
          <p:nvPr/>
        </p:nvSpPr>
        <p:spPr>
          <a:xfrm>
            <a:off x="442861" y="1934678"/>
            <a:ext cx="2038477" cy="1977864"/>
          </a:xfrm>
          <a:prstGeom prst="teardrop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D820927-BB21-422C-BE02-D7CA1FEF1BD8}"/>
              </a:ext>
            </a:extLst>
          </p:cNvPr>
          <p:cNvSpPr/>
          <p:nvPr/>
        </p:nvSpPr>
        <p:spPr>
          <a:xfrm>
            <a:off x="485831" y="4148379"/>
            <a:ext cx="1995835" cy="334952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나눔바른펜" panose="020B0503000000000000" pitchFamily="50" charset="-127"/>
                <a:ea typeface="나눔바른펜"/>
              </a:rPr>
              <a:t>외국어에</a:t>
            </a:r>
            <a:r>
              <a:rPr lang="en-US" altLang="ko-KR" sz="1400" b="1">
                <a:latin typeface="나눔바른펜" panose="020B0503000000000000" pitchFamily="50" charset="-127"/>
                <a:ea typeface="나눔바른펜"/>
              </a:rPr>
              <a:t> </a:t>
            </a:r>
            <a:r>
              <a:rPr lang="en-US" altLang="ko-KR" sz="1400" b="1" err="1">
                <a:latin typeface="나눔바른펜" panose="020B0503000000000000" pitchFamily="50" charset="-127"/>
                <a:ea typeface="나눔바른펜"/>
              </a:rPr>
              <a:t>약한</a:t>
            </a:r>
            <a:r>
              <a:rPr lang="en-US" altLang="ko-KR" sz="1400" b="1">
                <a:latin typeface="나눔바른펜" panose="020B0503000000000000" pitchFamily="50" charset="-127"/>
                <a:ea typeface="나눔바른펜"/>
              </a:rPr>
              <a:t> </a:t>
            </a:r>
            <a:r>
              <a:rPr lang="en-US" altLang="ko-KR" sz="1400" b="1" err="1">
                <a:latin typeface="나눔바른펜" panose="020B0503000000000000" pitchFamily="50" charset="-127"/>
                <a:ea typeface="나눔바른펜"/>
              </a:rPr>
              <a:t>사람</a:t>
            </a:r>
            <a:endParaRPr lang="en-US" altLang="ko-KR" sz="1400" b="1" err="1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457A59-BF4A-4E92-912D-2BADD6780905}"/>
              </a:ext>
            </a:extLst>
          </p:cNvPr>
          <p:cNvSpPr txBox="1"/>
          <p:nvPr/>
        </p:nvSpPr>
        <p:spPr>
          <a:xfrm>
            <a:off x="486725" y="4809949"/>
            <a:ext cx="1987826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>
                <a:latin typeface="나눔바른펜" panose="020B0503000000000000" pitchFamily="50" charset="-127"/>
                <a:ea typeface="나눔바른펜"/>
              </a:rPr>
              <a:t>외국어를 몰라도 성분과 재료를 알 수 있어요</a:t>
            </a:r>
            <a:endParaRPr lang="ko-KR" altLang="en-US" sz="1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3DF5DD9-DF90-450C-91A0-3D6F1967032E}"/>
              </a:ext>
            </a:extLst>
          </p:cNvPr>
          <p:cNvSpPr/>
          <p:nvPr/>
        </p:nvSpPr>
        <p:spPr>
          <a:xfrm>
            <a:off x="577039" y="2068857"/>
            <a:ext cx="1778777" cy="1718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 descr="질문">
            <a:extLst>
              <a:ext uri="{FF2B5EF4-FFF2-40B4-BE49-F238E27FC236}">
                <a16:creationId xmlns:a16="http://schemas.microsoft.com/office/drawing/2014/main" id="{AB3D48FD-F193-4EB1-B06C-3694C1412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801" y="2255294"/>
            <a:ext cx="1359191" cy="1359191"/>
          </a:xfrm>
          <a:prstGeom prst="rect">
            <a:avLst/>
          </a:prstGeom>
        </p:spPr>
      </p:pic>
      <p:sp>
        <p:nvSpPr>
          <p:cNvPr id="59" name="눈물 방울 58">
            <a:extLst>
              <a:ext uri="{FF2B5EF4-FFF2-40B4-BE49-F238E27FC236}">
                <a16:creationId xmlns:a16="http://schemas.microsoft.com/office/drawing/2014/main" id="{9723056D-1A38-478C-911E-150780E794E9}"/>
              </a:ext>
            </a:extLst>
          </p:cNvPr>
          <p:cNvSpPr/>
          <p:nvPr/>
        </p:nvSpPr>
        <p:spPr>
          <a:xfrm>
            <a:off x="3222429" y="1934678"/>
            <a:ext cx="2038477" cy="1977864"/>
          </a:xfrm>
          <a:prstGeom prst="teardrop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D1D7FF6-857E-4F20-BB92-5D7D3C64B530}"/>
              </a:ext>
            </a:extLst>
          </p:cNvPr>
          <p:cNvSpPr/>
          <p:nvPr/>
        </p:nvSpPr>
        <p:spPr>
          <a:xfrm>
            <a:off x="3265399" y="4148379"/>
            <a:ext cx="1995835" cy="334952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나눔바른펜" panose="020B0503000000000000" pitchFamily="50" charset="-127"/>
                <a:ea typeface="나눔바른펜"/>
              </a:rPr>
              <a:t>노약자</a:t>
            </a:r>
            <a:endParaRPr lang="en-US" altLang="ko-KR" sz="1400" b="1" err="1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DC9705C-5D22-437F-A6BC-FD26E1074D0B}"/>
              </a:ext>
            </a:extLst>
          </p:cNvPr>
          <p:cNvSpPr txBox="1"/>
          <p:nvPr/>
        </p:nvSpPr>
        <p:spPr>
          <a:xfrm>
            <a:off x="3119088" y="4809949"/>
            <a:ext cx="2282235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>
                <a:latin typeface="나눔바른펜" panose="020B0503000000000000" pitchFamily="50" charset="-127"/>
                <a:ea typeface="나눔바른펜"/>
              </a:rPr>
              <a:t>읽기 힘든 작은 글씨로 표시된 성분과 재료를 읽기 쉽게 표현해줘요 </a:t>
            </a:r>
            <a:endParaRPr lang="ko-KR" altLang="en-US" sz="13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047FFCA-9CDE-491A-BEC3-DAD91C201B55}"/>
              </a:ext>
            </a:extLst>
          </p:cNvPr>
          <p:cNvSpPr/>
          <p:nvPr/>
        </p:nvSpPr>
        <p:spPr>
          <a:xfrm>
            <a:off x="3356607" y="2068857"/>
            <a:ext cx="1778777" cy="1718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D71518-E606-4853-AC51-DCC0305B84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07" y="2331830"/>
            <a:ext cx="1174734" cy="1192053"/>
          </a:xfrm>
          <a:prstGeom prst="rect">
            <a:avLst/>
          </a:prstGeom>
        </p:spPr>
      </p:pic>
      <p:sp>
        <p:nvSpPr>
          <p:cNvPr id="77" name="눈물 방울 76">
            <a:extLst>
              <a:ext uri="{FF2B5EF4-FFF2-40B4-BE49-F238E27FC236}">
                <a16:creationId xmlns:a16="http://schemas.microsoft.com/office/drawing/2014/main" id="{0D1CA6F5-7F37-497A-894B-FA9500C4BDA6}"/>
              </a:ext>
            </a:extLst>
          </p:cNvPr>
          <p:cNvSpPr/>
          <p:nvPr/>
        </p:nvSpPr>
        <p:spPr>
          <a:xfrm>
            <a:off x="6114564" y="1934678"/>
            <a:ext cx="2038477" cy="1977864"/>
          </a:xfrm>
          <a:prstGeom prst="teardrop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2F9226A0-D0D9-4FC9-B88F-B4293BB57BD7}"/>
              </a:ext>
            </a:extLst>
          </p:cNvPr>
          <p:cNvSpPr/>
          <p:nvPr/>
        </p:nvSpPr>
        <p:spPr>
          <a:xfrm>
            <a:off x="6157534" y="4148379"/>
            <a:ext cx="1995835" cy="334952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나눔바른펜" panose="020B0503000000000000" pitchFamily="50" charset="-127"/>
                <a:ea typeface="나눔바른펜"/>
              </a:rPr>
              <a:t>아이를</a:t>
            </a:r>
            <a:r>
              <a:rPr lang="en-US" altLang="ko-KR" sz="1400" b="1">
                <a:latin typeface="나눔바른펜" panose="020B0503000000000000" pitchFamily="50" charset="-127"/>
                <a:ea typeface="나눔바른펜"/>
              </a:rPr>
              <a:t> </a:t>
            </a:r>
            <a:r>
              <a:rPr lang="en-US" altLang="ko-KR" sz="1400" b="1" err="1">
                <a:latin typeface="나눔바른펜" panose="020B0503000000000000" pitchFamily="50" charset="-127"/>
                <a:ea typeface="나눔바른펜"/>
              </a:rPr>
              <a:t>가진</a:t>
            </a:r>
            <a:r>
              <a:rPr lang="en-US" altLang="ko-KR" sz="1400" b="1">
                <a:latin typeface="나눔바른펜" panose="020B0503000000000000" pitchFamily="50" charset="-127"/>
                <a:ea typeface="나눔바른펜"/>
              </a:rPr>
              <a:t> </a:t>
            </a:r>
            <a:r>
              <a:rPr lang="en-US" altLang="ko-KR" sz="1400" b="1" err="1">
                <a:latin typeface="나눔바른펜" panose="020B0503000000000000" pitchFamily="50" charset="-127"/>
                <a:ea typeface="나눔바른펜"/>
              </a:rPr>
              <a:t>부모님</a:t>
            </a:r>
            <a:endParaRPr lang="en-US" altLang="ko-KR" sz="1400" b="1" err="1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0A9C22F-033D-4A99-96DE-43065DA3A785}"/>
              </a:ext>
            </a:extLst>
          </p:cNvPr>
          <p:cNvSpPr txBox="1"/>
          <p:nvPr/>
        </p:nvSpPr>
        <p:spPr>
          <a:xfrm>
            <a:off x="5630223" y="4809949"/>
            <a:ext cx="3044235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>
                <a:latin typeface="나눔바른펜"/>
                <a:ea typeface="나눔바른펜"/>
              </a:rPr>
              <a:t>아이에게 먹일 음식의 재료나 성분에 관심이 많은 부모님들께 도움이 돼요</a:t>
            </a:r>
            <a:endParaRPr lang="ko-KR" altLang="en-US" sz="13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9EB96A8-7B1D-4BE2-838E-7F07BA9A5480}"/>
              </a:ext>
            </a:extLst>
          </p:cNvPr>
          <p:cNvSpPr/>
          <p:nvPr/>
        </p:nvSpPr>
        <p:spPr>
          <a:xfrm>
            <a:off x="6248742" y="2068857"/>
            <a:ext cx="1778777" cy="1718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7E43C09-4999-402D-8392-C31EED03A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69" y="2335346"/>
            <a:ext cx="1257195" cy="1248536"/>
          </a:xfrm>
          <a:prstGeom prst="rect">
            <a:avLst/>
          </a:prstGeom>
        </p:spPr>
      </p:pic>
      <p:sp>
        <p:nvSpPr>
          <p:cNvPr id="82" name="눈물 방울 81">
            <a:extLst>
              <a:ext uri="{FF2B5EF4-FFF2-40B4-BE49-F238E27FC236}">
                <a16:creationId xmlns:a16="http://schemas.microsoft.com/office/drawing/2014/main" id="{124A992F-F90B-4F74-9DCE-A59CF9B6DE08}"/>
              </a:ext>
            </a:extLst>
          </p:cNvPr>
          <p:cNvSpPr/>
          <p:nvPr/>
        </p:nvSpPr>
        <p:spPr>
          <a:xfrm>
            <a:off x="9249155" y="1943337"/>
            <a:ext cx="2038477" cy="1977864"/>
          </a:xfrm>
          <a:prstGeom prst="teardrop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8B24E21-787A-4429-AF01-94DD542C9F81}"/>
              </a:ext>
            </a:extLst>
          </p:cNvPr>
          <p:cNvSpPr/>
          <p:nvPr/>
        </p:nvSpPr>
        <p:spPr>
          <a:xfrm>
            <a:off x="9292125" y="4157038"/>
            <a:ext cx="1995835" cy="334952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나눔바른펜"/>
                <a:ea typeface="나눔바른펜"/>
              </a:rPr>
              <a:t>알레르기</a:t>
            </a:r>
            <a:r>
              <a:rPr lang="en-US" altLang="ko-KR" sz="1400" b="1">
                <a:latin typeface="나눔바른펜"/>
                <a:ea typeface="나눔바른펜"/>
              </a:rPr>
              <a:t> </a:t>
            </a:r>
            <a:r>
              <a:rPr lang="en-US" altLang="ko-KR" sz="1400" b="1" err="1">
                <a:latin typeface="나눔바른펜"/>
                <a:ea typeface="나눔바른펜"/>
              </a:rPr>
              <a:t>환자</a:t>
            </a:r>
            <a:endParaRPr lang="en-US" altLang="ko-KR" sz="1400" b="1" err="1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D12867C-B08D-4903-8B7D-233872F91287}"/>
              </a:ext>
            </a:extLst>
          </p:cNvPr>
          <p:cNvSpPr txBox="1"/>
          <p:nvPr/>
        </p:nvSpPr>
        <p:spPr>
          <a:xfrm>
            <a:off x="8764814" y="4809949"/>
            <a:ext cx="3148144" cy="6924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300">
                <a:latin typeface="나눔바른펜"/>
                <a:ea typeface="나눔바른펜"/>
              </a:rPr>
              <a:t>음식 재료에 알레르기가 있는 환자들에게 알레르기 성분을 손쉽게 파악할 수 있어요</a:t>
            </a:r>
            <a:endParaRPr lang="ko-KR" altLang="en-US" sz="130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9DBC9EB-06D9-45BC-8412-03EA579FE878}"/>
              </a:ext>
            </a:extLst>
          </p:cNvPr>
          <p:cNvSpPr/>
          <p:nvPr/>
        </p:nvSpPr>
        <p:spPr>
          <a:xfrm>
            <a:off x="9383333" y="2077516"/>
            <a:ext cx="1778777" cy="1718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7015BE7-9D7E-48A0-9D4B-7021E810F7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291" y="2289768"/>
            <a:ext cx="1193684" cy="1193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EC8FAD-012E-4218-B281-49B738316045}"/>
              </a:ext>
            </a:extLst>
          </p:cNvPr>
          <p:cNvSpPr txBox="1"/>
          <p:nvPr/>
        </p:nvSpPr>
        <p:spPr>
          <a:xfrm>
            <a:off x="11747084" y="6403573"/>
            <a:ext cx="393056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11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16638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CE0BCF-4E02-4611-8FA1-366E8205996E}"/>
              </a:ext>
            </a:extLst>
          </p:cNvPr>
          <p:cNvSpPr/>
          <p:nvPr/>
        </p:nvSpPr>
        <p:spPr>
          <a:xfrm>
            <a:off x="-2" y="-149393"/>
            <a:ext cx="12192000" cy="7001565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D688267-E783-49E7-ACBD-3217F5570398}"/>
              </a:ext>
            </a:extLst>
          </p:cNvPr>
          <p:cNvCxnSpPr>
            <a:cxnSpLocks/>
          </p:cNvCxnSpPr>
          <p:nvPr/>
        </p:nvCxnSpPr>
        <p:spPr>
          <a:xfrm flipV="1">
            <a:off x="2299567" y="3561385"/>
            <a:ext cx="744941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F53DE2-874E-4A41-937A-87A50D54906B}"/>
              </a:ext>
            </a:extLst>
          </p:cNvPr>
          <p:cNvSpPr/>
          <p:nvPr/>
        </p:nvSpPr>
        <p:spPr>
          <a:xfrm>
            <a:off x="612340" y="676547"/>
            <a:ext cx="10967321" cy="5474162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C6518-7AB4-455A-B4B2-904C7A8C163B}"/>
              </a:ext>
            </a:extLst>
          </p:cNvPr>
          <p:cNvSpPr txBox="1"/>
          <p:nvPr/>
        </p:nvSpPr>
        <p:spPr>
          <a:xfrm>
            <a:off x="3529240" y="2306540"/>
            <a:ext cx="497764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200" b="1" spc="300" err="1">
                <a:solidFill>
                  <a:schemeClr val="bg1"/>
                </a:solidFill>
                <a:latin typeface="Segoe UI Semibold"/>
                <a:ea typeface="맑은 고딕"/>
                <a:cs typeface="Segoe UI Semibold"/>
              </a:rPr>
              <a:t>Thank</a:t>
            </a:r>
            <a:r>
              <a:rPr lang="ko-KR" altLang="en-US" sz="7200" b="1" spc="300">
                <a:solidFill>
                  <a:schemeClr val="bg1"/>
                </a:solidFill>
                <a:latin typeface="Segoe UI Semibold"/>
                <a:ea typeface="맑은 고딕"/>
                <a:cs typeface="Segoe UI Semibold"/>
              </a:rPr>
              <a:t> </a:t>
            </a:r>
            <a:r>
              <a:rPr lang="ko-KR" altLang="en-US" sz="7200" b="1" spc="300" err="1">
                <a:solidFill>
                  <a:schemeClr val="bg1"/>
                </a:solidFill>
                <a:latin typeface="Segoe UI Semibold"/>
                <a:ea typeface="맑은 고딕"/>
                <a:cs typeface="Segoe UI Semibold"/>
              </a:rPr>
              <a:t>You</a:t>
            </a:r>
            <a:endParaRPr lang="ko-KR" altLang="en-US" sz="7200" b="1" spc="300">
              <a:solidFill>
                <a:schemeClr val="bg1"/>
              </a:solidFill>
              <a:latin typeface="Segoe UI Semibold" panose="020B0702040204020203" pitchFamily="34" charset="0"/>
              <a:ea typeface="맑은 고딕"/>
              <a:cs typeface="Segoe UI Semibold" panose="020B07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440C0B-9A6B-47BD-8B84-A5AE1B4D37B8}"/>
              </a:ext>
            </a:extLst>
          </p:cNvPr>
          <p:cNvSpPr txBox="1"/>
          <p:nvPr/>
        </p:nvSpPr>
        <p:spPr>
          <a:xfrm>
            <a:off x="10223099" y="5554639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Kitan</a:t>
            </a:r>
            <a:r>
              <a:rPr lang="ko-KR" altLang="en-US" sz="2000" spc="3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팀</a:t>
            </a:r>
          </a:p>
        </p:txBody>
      </p:sp>
      <p:pic>
        <p:nvPicPr>
          <p:cNvPr id="5" name="그림 4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FFEB19D4-DF36-426B-A3BD-20E16BC18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13" y="78892"/>
            <a:ext cx="1361976" cy="5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3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처리 3"/>
          <p:cNvSpPr/>
          <p:nvPr/>
        </p:nvSpPr>
        <p:spPr>
          <a:xfrm>
            <a:off x="3222057" y="701407"/>
            <a:ext cx="7199698" cy="1009548"/>
          </a:xfrm>
          <a:prstGeom prst="flowChartProcess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5400" dirty="0">
                <a:latin typeface="+mj-lt"/>
                <a:ea typeface="나눔고딕 ExtraBold" panose="020D0904000000000000" pitchFamily="50" charset="-127"/>
              </a:rPr>
              <a:t>INDEX</a:t>
            </a:r>
            <a:endParaRPr lang="ko-KR" altLang="en-US" sz="5400" dirty="0">
              <a:latin typeface="+mj-lt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49392" y="701407"/>
            <a:ext cx="1270534" cy="1009548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749393" y="3158157"/>
            <a:ext cx="8672363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988251" y="3066718"/>
            <a:ext cx="895610" cy="1355419"/>
            <a:chOff x="845251" y="1910615"/>
            <a:chExt cx="895610" cy="1355419"/>
          </a:xfrm>
          <a:solidFill>
            <a:srgbClr val="005024"/>
          </a:solidFill>
        </p:grpSpPr>
        <p:sp>
          <p:nvSpPr>
            <p:cNvPr id="8" name="타원 7"/>
            <p:cNvSpPr/>
            <p:nvPr/>
          </p:nvSpPr>
          <p:spPr>
            <a:xfrm>
              <a:off x="1183909" y="1910615"/>
              <a:ext cx="182880" cy="182880"/>
            </a:xfrm>
            <a:prstGeom prst="ellipse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눈물 방울 11"/>
            <p:cNvSpPr/>
            <p:nvPr/>
          </p:nvSpPr>
          <p:spPr>
            <a:xfrm rot="18900000">
              <a:off x="845251" y="2370424"/>
              <a:ext cx="895610" cy="895610"/>
            </a:xfrm>
            <a:prstGeom prst="teardrop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821864" y="3066718"/>
            <a:ext cx="895610" cy="1355419"/>
            <a:chOff x="2748218" y="1910615"/>
            <a:chExt cx="895610" cy="1355419"/>
          </a:xfrm>
          <a:solidFill>
            <a:srgbClr val="005024"/>
          </a:solidFill>
        </p:grpSpPr>
        <p:sp>
          <p:nvSpPr>
            <p:cNvPr id="9" name="타원 8"/>
            <p:cNvSpPr/>
            <p:nvPr/>
          </p:nvSpPr>
          <p:spPr>
            <a:xfrm>
              <a:off x="3104583" y="1910615"/>
              <a:ext cx="182880" cy="182880"/>
            </a:xfrm>
            <a:prstGeom prst="ellipse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눈물 방울 12"/>
            <p:cNvSpPr/>
            <p:nvPr/>
          </p:nvSpPr>
          <p:spPr>
            <a:xfrm rot="18900000">
              <a:off x="2748218" y="2370424"/>
              <a:ext cx="895610" cy="895610"/>
            </a:xfrm>
            <a:prstGeom prst="teardrop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491698" y="3066718"/>
            <a:ext cx="895610" cy="1355419"/>
            <a:chOff x="5734887" y="1910616"/>
            <a:chExt cx="895610" cy="1355419"/>
          </a:xfrm>
          <a:solidFill>
            <a:srgbClr val="005024"/>
          </a:solidFill>
        </p:grpSpPr>
        <p:sp>
          <p:nvSpPr>
            <p:cNvPr id="10" name="타원 9"/>
            <p:cNvSpPr/>
            <p:nvPr/>
          </p:nvSpPr>
          <p:spPr>
            <a:xfrm>
              <a:off x="6091252" y="1910616"/>
              <a:ext cx="182880" cy="182880"/>
            </a:xfrm>
            <a:prstGeom prst="ellipse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눈물 방울 13"/>
            <p:cNvSpPr/>
            <p:nvPr/>
          </p:nvSpPr>
          <p:spPr>
            <a:xfrm rot="18900000">
              <a:off x="5734887" y="2370425"/>
              <a:ext cx="895610" cy="895610"/>
            </a:xfrm>
            <a:prstGeom prst="teardrop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322706" y="3066718"/>
            <a:ext cx="895610" cy="1355419"/>
            <a:chOff x="8179706" y="1910615"/>
            <a:chExt cx="895610" cy="1355419"/>
          </a:xfrm>
          <a:solidFill>
            <a:srgbClr val="005024"/>
          </a:solidFill>
        </p:grpSpPr>
        <p:sp>
          <p:nvSpPr>
            <p:cNvPr id="11" name="타원 10"/>
            <p:cNvSpPr/>
            <p:nvPr/>
          </p:nvSpPr>
          <p:spPr>
            <a:xfrm>
              <a:off x="8536070" y="1910615"/>
              <a:ext cx="182880" cy="182880"/>
            </a:xfrm>
            <a:prstGeom prst="ellipse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눈물 방울 14"/>
            <p:cNvSpPr/>
            <p:nvPr/>
          </p:nvSpPr>
          <p:spPr>
            <a:xfrm rot="18900000">
              <a:off x="8179706" y="2370424"/>
              <a:ext cx="895610" cy="895610"/>
            </a:xfrm>
            <a:prstGeom prst="teardrop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655478" y="3066718"/>
            <a:ext cx="895610" cy="1355419"/>
            <a:chOff x="4241553" y="1910615"/>
            <a:chExt cx="895610" cy="1355419"/>
          </a:xfrm>
          <a:solidFill>
            <a:srgbClr val="005024"/>
          </a:solidFill>
        </p:grpSpPr>
        <p:sp>
          <p:nvSpPr>
            <p:cNvPr id="17" name="타원 16"/>
            <p:cNvSpPr/>
            <p:nvPr/>
          </p:nvSpPr>
          <p:spPr>
            <a:xfrm>
              <a:off x="4597918" y="1910615"/>
              <a:ext cx="182880" cy="182880"/>
            </a:xfrm>
            <a:prstGeom prst="ellipse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눈물 방울 17"/>
            <p:cNvSpPr/>
            <p:nvPr/>
          </p:nvSpPr>
          <p:spPr>
            <a:xfrm rot="18900000">
              <a:off x="4241553" y="2370424"/>
              <a:ext cx="895610" cy="895610"/>
            </a:xfrm>
            <a:prstGeom prst="teardrop">
              <a:avLst/>
            </a:prstGeom>
            <a:grp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201783" y="3681944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고딕" panose="020D0604000000000000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53103" y="3681944"/>
            <a:ext cx="433132" cy="584775"/>
          </a:xfrm>
          <a:prstGeom prst="rect">
            <a:avLst/>
          </a:prstGeom>
          <a:solidFill>
            <a:srgbClr val="005024"/>
          </a:solidFill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고딕" panose="020D0604000000000000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86717" y="3681944"/>
            <a:ext cx="433132" cy="584775"/>
          </a:xfrm>
          <a:prstGeom prst="rect">
            <a:avLst/>
          </a:prstGeom>
          <a:solidFill>
            <a:srgbClr val="005024"/>
          </a:solidFill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고딕" panose="020D0604000000000000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22937" y="3681944"/>
            <a:ext cx="433132" cy="584775"/>
          </a:xfrm>
          <a:prstGeom prst="rect">
            <a:avLst/>
          </a:prstGeom>
          <a:solidFill>
            <a:srgbClr val="005024"/>
          </a:solidFill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고딕" panose="020D0604000000000000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53944" y="3681944"/>
            <a:ext cx="433132" cy="584775"/>
          </a:xfrm>
          <a:prstGeom prst="rect">
            <a:avLst/>
          </a:prstGeom>
          <a:solidFill>
            <a:srgbClr val="005024"/>
          </a:solidFill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a typeface="나눔고딕" panose="020D0604000000000000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4650" y="46366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ea typeface="나눔바른펜" panose="020B0503000000000000" pitchFamily="50" charset="-127"/>
              </a:rPr>
              <a:t>제안배경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36377" y="4636615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>
                <a:ea typeface="나눔바른펜" panose="020B0503000000000000" pitchFamily="50" charset="-127"/>
              </a:rPr>
              <a:t>openAPI</a:t>
            </a:r>
            <a:r>
              <a:rPr lang="en-US" altLang="ko-KR" sz="1400" b="1" dirty="0">
                <a:ea typeface="나눔바른펜" panose="020B0503000000000000" pitchFamily="50" charset="-127"/>
              </a:rPr>
              <a:t> </a:t>
            </a:r>
            <a:r>
              <a:rPr lang="ko-KR" altLang="en-US" sz="1400" b="1" dirty="0">
                <a:ea typeface="나눔바른펜" panose="020B0503000000000000" pitchFamily="50" charset="-127"/>
              </a:rPr>
              <a:t>소개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20618" y="464949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ea typeface="나눔바른펜" panose="020B0503000000000000" pitchFamily="50" charset="-127"/>
              </a:rPr>
              <a:t>활용 방법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56838" y="464949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ea typeface="나눔바른펜" panose="020B0503000000000000" pitchFamily="50" charset="-127"/>
              </a:rPr>
              <a:t>사용 예시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87845" y="464949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ea typeface="나눔바른펜" panose="020B0503000000000000" pitchFamily="50" charset="-127"/>
              </a:rPr>
              <a:t>기대 효과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57" y="808218"/>
            <a:ext cx="803005" cy="795927"/>
          </a:xfrm>
          <a:prstGeom prst="rect">
            <a:avLst/>
          </a:prstGeom>
        </p:spPr>
      </p:pic>
      <p:pic>
        <p:nvPicPr>
          <p:cNvPr id="43" name="그림 42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8A8CC419-DBB4-44CC-A17C-34F2A5902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553" y="174256"/>
            <a:ext cx="1361976" cy="5271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D5EB8C7-90A2-4EB6-AD4D-5CA2E6CE175E}"/>
              </a:ext>
            </a:extLst>
          </p:cNvPr>
          <p:cNvSpPr txBox="1"/>
          <p:nvPr/>
        </p:nvSpPr>
        <p:spPr>
          <a:xfrm>
            <a:off x="11813345" y="6403573"/>
            <a:ext cx="28886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>
                <a:ea typeface="나눔바른펜"/>
              </a:rPr>
              <a:t>1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18763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F05E1CCB-995A-4D19-8401-B4D5318A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18" y="-3827"/>
            <a:ext cx="10692244" cy="686565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F140BE-C6C2-429A-8B32-0B9B7B84A287}"/>
              </a:ext>
            </a:extLst>
          </p:cNvPr>
          <p:cNvCxnSpPr/>
          <p:nvPr/>
        </p:nvCxnSpPr>
        <p:spPr>
          <a:xfrm>
            <a:off x="492531" y="969066"/>
            <a:ext cx="2029634" cy="0"/>
          </a:xfrm>
          <a:prstGeom prst="line">
            <a:avLst/>
          </a:prstGeom>
          <a:ln w="50800"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15EC64A8-E978-48DF-98D5-F16EA7AE1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7" y="132860"/>
            <a:ext cx="1361976" cy="527151"/>
          </a:xfrm>
          <a:prstGeom prst="rect">
            <a:avLst/>
          </a:prstGeom>
        </p:spPr>
      </p:pic>
      <p:pic>
        <p:nvPicPr>
          <p:cNvPr id="6" name="그림 6" descr="사람, 남자, 넥타이, 정장이(가) 표시된 사진&#10;&#10;매우 높은 신뢰도로 생성된 설명">
            <a:extLst>
              <a:ext uri="{FF2B5EF4-FFF2-40B4-BE49-F238E27FC236}">
                <a16:creationId xmlns:a16="http://schemas.microsoft.com/office/drawing/2014/main" id="{0BAF4FA5-4918-477A-A2FC-92C8DB0E7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787" y="3381372"/>
            <a:ext cx="5185063" cy="3463643"/>
          </a:xfrm>
          <a:prstGeom prst="rect">
            <a:avLst/>
          </a:prstGeom>
        </p:spPr>
      </p:pic>
      <p:pic>
        <p:nvPicPr>
          <p:cNvPr id="2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1A88D28-A9EA-4E98-B46D-C33D7FD94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96" y="1562100"/>
            <a:ext cx="2168491" cy="4114800"/>
          </a:xfrm>
          <a:prstGeom prst="rect">
            <a:avLst/>
          </a:prstGeom>
        </p:spPr>
      </p:pic>
      <p:pic>
        <p:nvPicPr>
          <p:cNvPr id="8" name="그림 8" descr="조류이(가) 표시된 사진&#10;&#10;매우 높은 신뢰도로 생성된 설명">
            <a:extLst>
              <a:ext uri="{FF2B5EF4-FFF2-40B4-BE49-F238E27FC236}">
                <a16:creationId xmlns:a16="http://schemas.microsoft.com/office/drawing/2014/main" id="{A96F2A1B-1061-458C-BA38-6ED716B28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0286" y="1480865"/>
            <a:ext cx="4163290" cy="136781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CF998C2-92B4-4335-91EC-B2AF4FDE1D21}"/>
              </a:ext>
            </a:extLst>
          </p:cNvPr>
          <p:cNvCxnSpPr/>
          <p:nvPr/>
        </p:nvCxnSpPr>
        <p:spPr>
          <a:xfrm flipV="1">
            <a:off x="7703381" y="2465549"/>
            <a:ext cx="4035134" cy="865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DE0750-6FCF-4CA5-95F6-CB3C8E79583F}"/>
              </a:ext>
            </a:extLst>
          </p:cNvPr>
          <p:cNvSpPr txBox="1"/>
          <p:nvPr/>
        </p:nvSpPr>
        <p:spPr>
          <a:xfrm>
            <a:off x="7646843" y="2070387"/>
            <a:ext cx="4145971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b="1">
                <a:ea typeface="맑은 고딕"/>
              </a:rPr>
              <a:t>외국 식품 </a:t>
            </a:r>
            <a:r>
              <a:rPr lang="ko-KR" altLang="en-US" sz="1500" b="1" err="1">
                <a:ea typeface="맑은 고딕"/>
              </a:rPr>
              <a:t>성분표</a:t>
            </a:r>
            <a:r>
              <a:rPr lang="ko-KR" altLang="en-US" sz="1500" b="1">
                <a:ea typeface="맑은 고딕"/>
              </a:rPr>
              <a:t> 및 재료에 대한 해석 어려움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697E552-1CA5-4B5E-978D-8AF0C0783147}"/>
              </a:ext>
            </a:extLst>
          </p:cNvPr>
          <p:cNvCxnSpPr>
            <a:cxnSpLocks/>
          </p:cNvCxnSpPr>
          <p:nvPr/>
        </p:nvCxnSpPr>
        <p:spPr>
          <a:xfrm flipV="1">
            <a:off x="7712040" y="3695140"/>
            <a:ext cx="4035134" cy="865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D393741-71A4-44A0-A848-18AC995BFB42}"/>
              </a:ext>
            </a:extLst>
          </p:cNvPr>
          <p:cNvSpPr txBox="1"/>
          <p:nvPr/>
        </p:nvSpPr>
        <p:spPr>
          <a:xfrm>
            <a:off x="7655502" y="3299978"/>
            <a:ext cx="4145971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b="1" dirty="0">
                <a:ea typeface="맑은 고딕"/>
              </a:rPr>
              <a:t>성분 검색의 불편함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DCED3E5-FE80-487A-B17B-E50EA60A1BD5}"/>
              </a:ext>
            </a:extLst>
          </p:cNvPr>
          <p:cNvCxnSpPr>
            <a:cxnSpLocks/>
          </p:cNvCxnSpPr>
          <p:nvPr/>
        </p:nvCxnSpPr>
        <p:spPr>
          <a:xfrm flipV="1">
            <a:off x="7729358" y="4959367"/>
            <a:ext cx="4035134" cy="865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B474CBC-76EE-49C5-A3AC-9B3F011FD751}"/>
              </a:ext>
            </a:extLst>
          </p:cNvPr>
          <p:cNvSpPr txBox="1"/>
          <p:nvPr/>
        </p:nvSpPr>
        <p:spPr>
          <a:xfrm>
            <a:off x="7672820" y="4564205"/>
            <a:ext cx="4145971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b="1" dirty="0">
                <a:ea typeface="맑은 고딕"/>
              </a:rPr>
              <a:t>성분에 대한 자세한 설명 부족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8B3AF-F5A1-4E04-92B0-980F958B2CF8}"/>
              </a:ext>
            </a:extLst>
          </p:cNvPr>
          <p:cNvSpPr txBox="1"/>
          <p:nvPr/>
        </p:nvSpPr>
        <p:spPr>
          <a:xfrm>
            <a:off x="11813345" y="6403573"/>
            <a:ext cx="28886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>
                <a:ea typeface="나눔바른펜"/>
              </a:rPr>
              <a:t>2</a:t>
            </a:r>
            <a:endParaRPr lang="ko-KR"/>
          </a:p>
        </p:txBody>
      </p:sp>
      <p:pic>
        <p:nvPicPr>
          <p:cNvPr id="14" name="그래픽 14" descr="물음표">
            <a:extLst>
              <a:ext uri="{FF2B5EF4-FFF2-40B4-BE49-F238E27FC236}">
                <a16:creationId xmlns:a16="http://schemas.microsoft.com/office/drawing/2014/main" id="{E208EF23-E9A6-49D7-9CB1-084B18A48A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40000">
            <a:off x="5283777" y="3006436"/>
            <a:ext cx="914400" cy="9144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9F9C29-3076-46AD-A0FE-D8BBB1267DFA}"/>
              </a:ext>
            </a:extLst>
          </p:cNvPr>
          <p:cNvSpPr/>
          <p:nvPr/>
        </p:nvSpPr>
        <p:spPr>
          <a:xfrm>
            <a:off x="619926" y="324412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5024"/>
                </a:solidFill>
                <a:latin typeface="돋움" panose="020B0600000101010101" pitchFamily="50" charset="-127"/>
                <a:ea typeface="-윤고딕350" panose="02030504000101010101" pitchFamily="18" charset="-127"/>
              </a:rPr>
              <a:t>제안배경</a:t>
            </a:r>
            <a:endParaRPr lang="en-US" altLang="ko-KR" sz="32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5024"/>
              </a:solidFill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70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32F5D6-C259-4C2E-B26E-86915476489D}"/>
              </a:ext>
            </a:extLst>
          </p:cNvPr>
          <p:cNvSpPr/>
          <p:nvPr/>
        </p:nvSpPr>
        <p:spPr>
          <a:xfrm>
            <a:off x="619925" y="324412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5024"/>
                </a:solidFill>
                <a:latin typeface="+mj-lt"/>
                <a:ea typeface="-윤고딕350" panose="02030504000101010101" pitchFamily="18" charset="-127"/>
              </a:rPr>
              <a:t>시나리오</a:t>
            </a:r>
            <a:endParaRPr lang="en-US" altLang="ko-KR" sz="3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5024"/>
              </a:solidFill>
              <a:latin typeface="+mj-lt"/>
              <a:ea typeface="-윤고딕350" panose="020305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F140BE-C6C2-429A-8B32-0B9B7B84A287}"/>
              </a:ext>
            </a:extLst>
          </p:cNvPr>
          <p:cNvCxnSpPr/>
          <p:nvPr/>
        </p:nvCxnSpPr>
        <p:spPr>
          <a:xfrm>
            <a:off x="492531" y="969066"/>
            <a:ext cx="2029634" cy="0"/>
          </a:xfrm>
          <a:prstGeom prst="line">
            <a:avLst/>
          </a:prstGeom>
          <a:ln w="50800"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72574BA5-AACE-4254-A768-3921BF1F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7" y="132860"/>
            <a:ext cx="1361976" cy="527151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D47824C7-8C48-4486-8116-17A206C07DB1}"/>
              </a:ext>
            </a:extLst>
          </p:cNvPr>
          <p:cNvSpPr/>
          <p:nvPr/>
        </p:nvSpPr>
        <p:spPr>
          <a:xfrm>
            <a:off x="649831" y="2290087"/>
            <a:ext cx="2090755" cy="2090755"/>
          </a:xfrm>
          <a:prstGeom prst="rect">
            <a:avLst/>
          </a:prstGeom>
          <a:noFill/>
          <a:ln w="984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02C4C3B-BCE5-4D01-B465-96CE7CC0226B}"/>
              </a:ext>
            </a:extLst>
          </p:cNvPr>
          <p:cNvSpPr/>
          <p:nvPr/>
        </p:nvSpPr>
        <p:spPr>
          <a:xfrm>
            <a:off x="3639134" y="2290085"/>
            <a:ext cx="2090755" cy="2090755"/>
          </a:xfrm>
          <a:prstGeom prst="rect">
            <a:avLst/>
          </a:prstGeom>
          <a:noFill/>
          <a:ln w="984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E5EA7F-294D-42FB-90E3-A774AA82DA9B}"/>
              </a:ext>
            </a:extLst>
          </p:cNvPr>
          <p:cNvSpPr/>
          <p:nvPr/>
        </p:nvSpPr>
        <p:spPr>
          <a:xfrm>
            <a:off x="6486404" y="2290085"/>
            <a:ext cx="2090755" cy="2090755"/>
          </a:xfrm>
          <a:prstGeom prst="rect">
            <a:avLst/>
          </a:prstGeom>
          <a:noFill/>
          <a:ln w="984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FE65908-71AF-4055-A6FE-7E9F5098BBD1}"/>
              </a:ext>
            </a:extLst>
          </p:cNvPr>
          <p:cNvSpPr/>
          <p:nvPr/>
        </p:nvSpPr>
        <p:spPr>
          <a:xfrm>
            <a:off x="9333675" y="2290085"/>
            <a:ext cx="2090755" cy="2090755"/>
          </a:xfrm>
          <a:prstGeom prst="rect">
            <a:avLst/>
          </a:prstGeom>
          <a:noFill/>
          <a:ln w="984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60C82897-2B70-4057-A936-CCF404967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37" y="2675659"/>
            <a:ext cx="2059837" cy="2059837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7E46C07-FCB9-48C7-8050-1029D01CB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26" y="2533561"/>
            <a:ext cx="1663452" cy="1663452"/>
          </a:xfrm>
          <a:prstGeom prst="rect">
            <a:avLst/>
          </a:prstGeom>
        </p:spPr>
      </p:pic>
      <p:pic>
        <p:nvPicPr>
          <p:cNvPr id="88" name="그래픽 87" descr="문서">
            <a:extLst>
              <a:ext uri="{FF2B5EF4-FFF2-40B4-BE49-F238E27FC236}">
                <a16:creationId xmlns:a16="http://schemas.microsoft.com/office/drawing/2014/main" id="{9E95ACBD-C5A4-4197-80D5-A7163772D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8643" y="2349965"/>
            <a:ext cx="1888775" cy="1888775"/>
          </a:xfrm>
          <a:prstGeom prst="rect">
            <a:avLst/>
          </a:prstGeom>
        </p:spPr>
      </p:pic>
      <p:pic>
        <p:nvPicPr>
          <p:cNvPr id="89" name="그래픽 88" descr="돋보기">
            <a:extLst>
              <a:ext uri="{FF2B5EF4-FFF2-40B4-BE49-F238E27FC236}">
                <a16:creationId xmlns:a16="http://schemas.microsoft.com/office/drawing/2014/main" id="{BE259357-5838-41B3-A458-16416B826D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4979" y="2290085"/>
            <a:ext cx="1888775" cy="1888775"/>
          </a:xfrm>
          <a:prstGeom prst="rect">
            <a:avLst/>
          </a:prstGeom>
        </p:spPr>
      </p:pic>
      <p:pic>
        <p:nvPicPr>
          <p:cNvPr id="65" name="그림 64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6C7E9C5F-431D-47B8-85A4-60B44C2142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505" y="2499079"/>
            <a:ext cx="1697934" cy="1697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4DE8C7-15F4-40C4-A056-7BF0A4E0B984}"/>
              </a:ext>
            </a:extLst>
          </p:cNvPr>
          <p:cNvSpPr txBox="1"/>
          <p:nvPr/>
        </p:nvSpPr>
        <p:spPr>
          <a:xfrm>
            <a:off x="1191491" y="4906242"/>
            <a:ext cx="8295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ea typeface="맑은 고딕"/>
              </a:rPr>
              <a:t>OCR</a:t>
            </a:r>
            <a:endParaRPr lang="ko-KR" sz="1600">
              <a:ea typeface="맑은 고딕"/>
            </a:endParaRPr>
          </a:p>
        </p:txBody>
      </p:sp>
      <p:pic>
        <p:nvPicPr>
          <p:cNvPr id="72" name="그림 71" descr="표지판, 시계, 그리기이(가) 표시된 사진&#10;&#10;자동 생성된 설명">
            <a:extLst>
              <a:ext uri="{FF2B5EF4-FFF2-40B4-BE49-F238E27FC236}">
                <a16:creationId xmlns:a16="http://schemas.microsoft.com/office/drawing/2014/main" id="{75F3795A-0D98-4349-AE11-104F90996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99" y="2394415"/>
            <a:ext cx="1680114" cy="1680114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9E2E7D-F302-4896-A6BB-2117B7A3D4ED}"/>
              </a:ext>
            </a:extLst>
          </p:cNvPr>
          <p:cNvSpPr txBox="1"/>
          <p:nvPr/>
        </p:nvSpPr>
        <p:spPr>
          <a:xfrm>
            <a:off x="4256809" y="4906241"/>
            <a:ext cx="8295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ea typeface="맑은 고딕"/>
              </a:rPr>
              <a:t>번역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5F4EFB-3AB0-4B92-9BFD-FA008915A907}"/>
              </a:ext>
            </a:extLst>
          </p:cNvPr>
          <p:cNvSpPr txBox="1"/>
          <p:nvPr/>
        </p:nvSpPr>
        <p:spPr>
          <a:xfrm>
            <a:off x="6525491" y="4906240"/>
            <a:ext cx="20418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ea typeface="맑은 고딕"/>
              </a:rPr>
              <a:t>언어 분석 API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4347F3-6D2D-41DF-B9F0-2B4F3CB0004E}"/>
              </a:ext>
            </a:extLst>
          </p:cNvPr>
          <p:cNvSpPr txBox="1"/>
          <p:nvPr/>
        </p:nvSpPr>
        <p:spPr>
          <a:xfrm>
            <a:off x="9357013" y="4906239"/>
            <a:ext cx="20418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>
                <a:ea typeface="맑은 고딕"/>
              </a:rPr>
              <a:t>WIKI 백과 API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4F63421-9518-49E3-9771-125D269644E4}"/>
              </a:ext>
            </a:extLst>
          </p:cNvPr>
          <p:cNvSpPr/>
          <p:nvPr/>
        </p:nvSpPr>
        <p:spPr>
          <a:xfrm>
            <a:off x="2939796" y="3160706"/>
            <a:ext cx="536864" cy="415637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21EADF7-2E26-49FD-B1A1-B54A610877CB}"/>
              </a:ext>
            </a:extLst>
          </p:cNvPr>
          <p:cNvSpPr/>
          <p:nvPr/>
        </p:nvSpPr>
        <p:spPr>
          <a:xfrm>
            <a:off x="5857909" y="3160705"/>
            <a:ext cx="536864" cy="415637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3DF7077D-912E-472A-A142-23898A446C59}"/>
              </a:ext>
            </a:extLst>
          </p:cNvPr>
          <p:cNvSpPr/>
          <p:nvPr/>
        </p:nvSpPr>
        <p:spPr>
          <a:xfrm>
            <a:off x="8706749" y="3160704"/>
            <a:ext cx="536864" cy="415637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6A0726-319E-44EF-A09B-A69AF6E8540B}"/>
              </a:ext>
            </a:extLst>
          </p:cNvPr>
          <p:cNvSpPr txBox="1"/>
          <p:nvPr/>
        </p:nvSpPr>
        <p:spPr>
          <a:xfrm>
            <a:off x="11813345" y="6403573"/>
            <a:ext cx="28886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/>
              <a:t>3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885289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BF6BBCF6-197D-4905-B8EB-1EB125FB9AFC}"/>
              </a:ext>
            </a:extLst>
          </p:cNvPr>
          <p:cNvSpPr/>
          <p:nvPr/>
        </p:nvSpPr>
        <p:spPr>
          <a:xfrm>
            <a:off x="2752659" y="3335922"/>
            <a:ext cx="8697450" cy="2494355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F289A4-C76D-401F-9802-EB9A8ADFC0E1}"/>
              </a:ext>
            </a:extLst>
          </p:cNvPr>
          <p:cNvSpPr/>
          <p:nvPr/>
        </p:nvSpPr>
        <p:spPr>
          <a:xfrm>
            <a:off x="861237" y="396435"/>
            <a:ext cx="10469525" cy="5878974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32F5D6-C259-4C2E-B26E-86915476489D}"/>
              </a:ext>
            </a:extLst>
          </p:cNvPr>
          <p:cNvSpPr/>
          <p:nvPr/>
        </p:nvSpPr>
        <p:spPr>
          <a:xfrm>
            <a:off x="261655" y="324412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5024"/>
                </a:solidFill>
                <a:latin typeface="돋움" panose="020B0600000101010101" pitchFamily="50" charset="-127"/>
                <a:ea typeface="-윤고딕350" panose="02030504000101010101" pitchFamily="18" charset="-127"/>
              </a:rPr>
              <a:t>openAPI</a:t>
            </a:r>
            <a:r>
              <a:rPr lang="ko-KR" altLang="en-US" sz="3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5024"/>
                </a:solidFill>
                <a:ea typeface="-윤고딕350" panose="02030504000101010101" pitchFamily="18" charset="-127"/>
              </a:rPr>
              <a:t>소개</a:t>
            </a:r>
            <a:endParaRPr lang="en-US" altLang="ko-KR" sz="32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5024"/>
              </a:solidFill>
              <a:ea typeface="-윤고딕350" panose="020305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F140BE-C6C2-429A-8B32-0B9B7B84A287}"/>
              </a:ext>
            </a:extLst>
          </p:cNvPr>
          <p:cNvCxnSpPr>
            <a:cxnSpLocks/>
          </p:cNvCxnSpPr>
          <p:nvPr/>
        </p:nvCxnSpPr>
        <p:spPr>
          <a:xfrm>
            <a:off x="280090" y="969066"/>
            <a:ext cx="2391548" cy="0"/>
          </a:xfrm>
          <a:prstGeom prst="line">
            <a:avLst/>
          </a:prstGeom>
          <a:ln w="50800"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5D6602A2-FA14-42FB-91C1-42E54BE1A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7" y="132860"/>
            <a:ext cx="1361976" cy="527151"/>
          </a:xfrm>
          <a:prstGeom prst="rect">
            <a:avLst/>
          </a:prstGeom>
        </p:spPr>
      </p:pic>
      <p:sp>
        <p:nvSpPr>
          <p:cNvPr id="45" name="눈물 방울 44">
            <a:extLst>
              <a:ext uri="{FF2B5EF4-FFF2-40B4-BE49-F238E27FC236}">
                <a16:creationId xmlns:a16="http://schemas.microsoft.com/office/drawing/2014/main" id="{83BE354F-37DA-4193-97C7-C901D0A723C1}"/>
              </a:ext>
            </a:extLst>
          </p:cNvPr>
          <p:cNvSpPr/>
          <p:nvPr/>
        </p:nvSpPr>
        <p:spPr>
          <a:xfrm>
            <a:off x="840327" y="1362551"/>
            <a:ext cx="1674796" cy="1674796"/>
          </a:xfrm>
          <a:prstGeom prst="teardrop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D820927-BB21-422C-BE02-D7CA1FEF1BD8}"/>
              </a:ext>
            </a:extLst>
          </p:cNvPr>
          <p:cNvSpPr/>
          <p:nvPr/>
        </p:nvSpPr>
        <p:spPr>
          <a:xfrm>
            <a:off x="889619" y="3121637"/>
            <a:ext cx="1576208" cy="350027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ea typeface="나눔바른펜" panose="020B0503000000000000" pitchFamily="50" charset="-127"/>
              </a:rPr>
              <a:t>언어 분석 </a:t>
            </a:r>
            <a:r>
              <a:rPr lang="en-US" altLang="ko-KR" sz="1400" b="1" dirty="0">
                <a:ea typeface="나눔바른펜" panose="020B0503000000000000" pitchFamily="50" charset="-127"/>
              </a:rPr>
              <a:t>API</a:t>
            </a:r>
            <a:endParaRPr lang="ko-KR" altLang="en-US" sz="1400" b="1" dirty="0">
              <a:ea typeface="나눔바른펜" panose="020B0503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D6443B-AF7A-44EF-BA35-382776616351}"/>
              </a:ext>
            </a:extLst>
          </p:cNvPr>
          <p:cNvSpPr txBox="1"/>
          <p:nvPr/>
        </p:nvSpPr>
        <p:spPr>
          <a:xfrm>
            <a:off x="2532704" y="6126037"/>
            <a:ext cx="713500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sz="2000" b="1">
                <a:ea typeface="맑은 고딕"/>
              </a:rPr>
              <a:t>언어 분석 </a:t>
            </a:r>
            <a:r>
              <a:rPr lang="ko-KR" altLang="en-US" sz="2000" b="1">
                <a:ea typeface="맑은 고딕"/>
              </a:rPr>
              <a:t>기술</a:t>
            </a:r>
            <a:r>
              <a:rPr lang="en-US" altLang="ko-KR" sz="2000" b="1">
                <a:ea typeface="맑은 고딕"/>
              </a:rPr>
              <a:t> </a:t>
            </a:r>
            <a:r>
              <a:rPr lang="ko-KR" altLang="en-US" sz="2000" b="1">
                <a:ea typeface="맑은 고딕"/>
              </a:rPr>
              <a:t>중 </a:t>
            </a:r>
            <a:r>
              <a:rPr lang="ko-KR" altLang="en-US" sz="2000" b="1" err="1">
                <a:ea typeface="맑은 고딕"/>
              </a:rPr>
              <a:t>개체명</a:t>
            </a:r>
            <a:r>
              <a:rPr lang="ko-KR" altLang="en-US" sz="2000" b="1">
                <a:ea typeface="맑은 고딕"/>
              </a:rPr>
              <a:t> 인식 API 이용</a:t>
            </a:r>
            <a:endParaRPr lang="ko-KR" sz="2000" b="1">
              <a:ea typeface="맑은 고딕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3DF5DD9-DF90-450C-91A0-3D6F1967032E}"/>
              </a:ext>
            </a:extLst>
          </p:cNvPr>
          <p:cNvSpPr/>
          <p:nvPr/>
        </p:nvSpPr>
        <p:spPr>
          <a:xfrm>
            <a:off x="974505" y="1496730"/>
            <a:ext cx="1406437" cy="1406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문서">
            <a:extLst>
              <a:ext uri="{FF2B5EF4-FFF2-40B4-BE49-F238E27FC236}">
                <a16:creationId xmlns:a16="http://schemas.microsoft.com/office/drawing/2014/main" id="{23BE096E-55E8-4A8F-A834-ADE713F2F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541" y="1759453"/>
            <a:ext cx="914400" cy="914400"/>
          </a:xfrm>
          <a:prstGeom prst="rect">
            <a:avLst/>
          </a:prstGeom>
        </p:spPr>
      </p:pic>
      <p:pic>
        <p:nvPicPr>
          <p:cNvPr id="17" name="그래픽 16" descr="돋보기">
            <a:extLst>
              <a:ext uri="{FF2B5EF4-FFF2-40B4-BE49-F238E27FC236}">
                <a16:creationId xmlns:a16="http://schemas.microsoft.com/office/drawing/2014/main" id="{37CE29EB-84FC-4276-8F05-DE04DAD8A9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3877" y="1699573"/>
            <a:ext cx="914400" cy="914400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24EE2651-9EBB-4C26-B090-D8B820F68239}"/>
              </a:ext>
            </a:extLst>
          </p:cNvPr>
          <p:cNvSpPr/>
          <p:nvPr/>
        </p:nvSpPr>
        <p:spPr>
          <a:xfrm>
            <a:off x="2746581" y="1383810"/>
            <a:ext cx="8697449" cy="1828313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ACB36E9B-74E6-46F0-8579-86EEBAC76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1141" y="1496529"/>
            <a:ext cx="8500576" cy="1625108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58769A7B-441C-4C4A-A685-70C638D4E0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1141" y="3475889"/>
            <a:ext cx="8506806" cy="22215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DE00777-9D5D-4F96-828F-2EC5AE47122C}"/>
              </a:ext>
            </a:extLst>
          </p:cNvPr>
          <p:cNvSpPr/>
          <p:nvPr/>
        </p:nvSpPr>
        <p:spPr>
          <a:xfrm>
            <a:off x="9076458" y="3465367"/>
            <a:ext cx="2277339" cy="2234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57DAA-7374-48E9-8DBD-61DE3752F643}"/>
              </a:ext>
            </a:extLst>
          </p:cNvPr>
          <p:cNvSpPr txBox="1"/>
          <p:nvPr/>
        </p:nvSpPr>
        <p:spPr>
          <a:xfrm>
            <a:off x="11813345" y="6403573"/>
            <a:ext cx="28886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/>
              <a:t>4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54961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>
            <a:extLst>
              <a:ext uri="{FF2B5EF4-FFF2-40B4-BE49-F238E27FC236}">
                <a16:creationId xmlns:a16="http://schemas.microsoft.com/office/drawing/2014/main" id="{BF6BBCF6-197D-4905-B8EB-1EB125FB9AFC}"/>
              </a:ext>
            </a:extLst>
          </p:cNvPr>
          <p:cNvSpPr/>
          <p:nvPr/>
        </p:nvSpPr>
        <p:spPr>
          <a:xfrm>
            <a:off x="2752659" y="3335922"/>
            <a:ext cx="8697450" cy="2494355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F289A4-C76D-401F-9802-EB9A8ADFC0E1}"/>
              </a:ext>
            </a:extLst>
          </p:cNvPr>
          <p:cNvSpPr/>
          <p:nvPr/>
        </p:nvSpPr>
        <p:spPr>
          <a:xfrm>
            <a:off x="861237" y="396435"/>
            <a:ext cx="10469525" cy="5878974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F140BE-C6C2-429A-8B32-0B9B7B84A287}"/>
              </a:ext>
            </a:extLst>
          </p:cNvPr>
          <p:cNvCxnSpPr>
            <a:cxnSpLocks/>
          </p:cNvCxnSpPr>
          <p:nvPr/>
        </p:nvCxnSpPr>
        <p:spPr>
          <a:xfrm>
            <a:off x="280090" y="969066"/>
            <a:ext cx="2391548" cy="0"/>
          </a:xfrm>
          <a:prstGeom prst="line">
            <a:avLst/>
          </a:prstGeom>
          <a:ln w="50800"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5D6602A2-FA14-42FB-91C1-42E54BE1A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7" y="132860"/>
            <a:ext cx="1361976" cy="527151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24EE2651-9EBB-4C26-B090-D8B820F68239}"/>
              </a:ext>
            </a:extLst>
          </p:cNvPr>
          <p:cNvSpPr/>
          <p:nvPr/>
        </p:nvSpPr>
        <p:spPr>
          <a:xfrm>
            <a:off x="2746581" y="1383810"/>
            <a:ext cx="8697449" cy="1828313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눈물 방울 15">
            <a:extLst>
              <a:ext uri="{FF2B5EF4-FFF2-40B4-BE49-F238E27FC236}">
                <a16:creationId xmlns:a16="http://schemas.microsoft.com/office/drawing/2014/main" id="{C8D9CEAE-0B30-4424-A35E-7BD4CB4B33F2}"/>
              </a:ext>
            </a:extLst>
          </p:cNvPr>
          <p:cNvSpPr/>
          <p:nvPr/>
        </p:nvSpPr>
        <p:spPr>
          <a:xfrm>
            <a:off x="837334" y="1356341"/>
            <a:ext cx="1674796" cy="1674796"/>
          </a:xfrm>
          <a:prstGeom prst="teardrop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F811CC-CCAA-43CE-8A88-51B26AE901B8}"/>
              </a:ext>
            </a:extLst>
          </p:cNvPr>
          <p:cNvSpPr txBox="1"/>
          <p:nvPr/>
        </p:nvSpPr>
        <p:spPr>
          <a:xfrm>
            <a:off x="3145774" y="6153929"/>
            <a:ext cx="589240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>
                <a:ea typeface="나눔바른펜"/>
              </a:rPr>
              <a:t>질의 응답 기술 중 위키 백과 QA API 이용</a:t>
            </a:r>
            <a:endParaRPr lang="ko-KR" altLang="en-US" sz="2000" b="1">
              <a:ea typeface="나눔바른펜" panose="020B05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5871D8-00F4-4CAE-AC32-E29A73ECFE12}"/>
              </a:ext>
            </a:extLst>
          </p:cNvPr>
          <p:cNvSpPr/>
          <p:nvPr/>
        </p:nvSpPr>
        <p:spPr>
          <a:xfrm>
            <a:off x="759076" y="3310268"/>
            <a:ext cx="1831311" cy="317634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ea typeface="나눔바른펜"/>
              </a:rPr>
              <a:t>질의 응답 기술</a:t>
            </a:r>
            <a:r>
              <a:rPr lang="en-US" altLang="ko-KR" sz="1400" b="1">
                <a:ea typeface="나눔바른펜"/>
              </a:rPr>
              <a:t> API</a:t>
            </a:r>
            <a:endParaRPr lang="ko-KR" altLang="en-US" sz="1400" b="1">
              <a:ea typeface="나눔바른펜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26F03DA-4313-4D1E-AB4E-51FDE320FDC8}"/>
              </a:ext>
            </a:extLst>
          </p:cNvPr>
          <p:cNvSpPr/>
          <p:nvPr/>
        </p:nvSpPr>
        <p:spPr>
          <a:xfrm>
            <a:off x="971512" y="1490520"/>
            <a:ext cx="1406437" cy="1406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래픽 23" descr="그룹 브레인스토밍">
            <a:extLst>
              <a:ext uri="{FF2B5EF4-FFF2-40B4-BE49-F238E27FC236}">
                <a16:creationId xmlns:a16="http://schemas.microsoft.com/office/drawing/2014/main" id="{7E017BC9-A8C3-46E4-BE53-76DF34B8D35F}"/>
              </a:ext>
            </a:extLst>
          </p:cNvPr>
          <p:cNvGrpSpPr/>
          <p:nvPr/>
        </p:nvGrpSpPr>
        <p:grpSpPr>
          <a:xfrm>
            <a:off x="1124095" y="1577178"/>
            <a:ext cx="1101270" cy="1101270"/>
            <a:chOff x="4514865" y="2173834"/>
            <a:chExt cx="1101270" cy="1101270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9373FDF5-DC1E-4A43-8169-0F7AFFA37006}"/>
                </a:ext>
              </a:extLst>
            </p:cNvPr>
            <p:cNvSpPr/>
            <p:nvPr/>
          </p:nvSpPr>
          <p:spPr>
            <a:xfrm>
              <a:off x="5001718" y="2621798"/>
              <a:ext cx="135479" cy="34414"/>
            </a:xfrm>
            <a:custGeom>
              <a:avLst/>
              <a:gdLst>
                <a:gd name="connsiteX0" fmla="*/ 118272 w 135479"/>
                <a:gd name="connsiteY0" fmla="*/ 0 h 34414"/>
                <a:gd name="connsiteX1" fmla="*/ 17207 w 135479"/>
                <a:gd name="connsiteY1" fmla="*/ 0 h 34414"/>
                <a:gd name="connsiteX2" fmla="*/ 0 w 135479"/>
                <a:gd name="connsiteY2" fmla="*/ 17207 h 34414"/>
                <a:gd name="connsiteX3" fmla="*/ 17207 w 135479"/>
                <a:gd name="connsiteY3" fmla="*/ 34415 h 34414"/>
                <a:gd name="connsiteX4" fmla="*/ 118272 w 135479"/>
                <a:gd name="connsiteY4" fmla="*/ 34415 h 34414"/>
                <a:gd name="connsiteX5" fmla="*/ 135479 w 135479"/>
                <a:gd name="connsiteY5" fmla="*/ 17207 h 34414"/>
                <a:gd name="connsiteX6" fmla="*/ 118272 w 135479"/>
                <a:gd name="connsiteY6" fmla="*/ 0 h 3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79" h="34414">
                  <a:moveTo>
                    <a:pt x="118272" y="0"/>
                  </a:moveTo>
                  <a:lnTo>
                    <a:pt x="17207" y="0"/>
                  </a:lnTo>
                  <a:cubicBezTo>
                    <a:pt x="7704" y="0"/>
                    <a:pt x="0" y="7704"/>
                    <a:pt x="0" y="17207"/>
                  </a:cubicBezTo>
                  <a:cubicBezTo>
                    <a:pt x="0" y="26710"/>
                    <a:pt x="7704" y="34415"/>
                    <a:pt x="17207" y="34415"/>
                  </a:cubicBezTo>
                  <a:lnTo>
                    <a:pt x="118272" y="34415"/>
                  </a:lnTo>
                  <a:cubicBezTo>
                    <a:pt x="127775" y="34415"/>
                    <a:pt x="135479" y="26710"/>
                    <a:pt x="135479" y="17207"/>
                  </a:cubicBezTo>
                  <a:cubicBezTo>
                    <a:pt x="135479" y="7704"/>
                    <a:pt x="127775" y="0"/>
                    <a:pt x="118272" y="0"/>
                  </a:cubicBezTo>
                  <a:close/>
                </a:path>
              </a:pathLst>
            </a:custGeom>
            <a:solidFill>
              <a:srgbClr val="005024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4A855AB-FD00-4238-93EA-F39E6FBC56BF}"/>
                </a:ext>
              </a:extLst>
            </p:cNvPr>
            <p:cNvSpPr/>
            <p:nvPr/>
          </p:nvSpPr>
          <p:spPr>
            <a:xfrm>
              <a:off x="5032806" y="2678582"/>
              <a:ext cx="73303" cy="34414"/>
            </a:xfrm>
            <a:custGeom>
              <a:avLst/>
              <a:gdLst>
                <a:gd name="connsiteX0" fmla="*/ 36594 w 73303"/>
                <a:gd name="connsiteY0" fmla="*/ 34415 h 34414"/>
                <a:gd name="connsiteX1" fmla="*/ 73303 w 73303"/>
                <a:gd name="connsiteY1" fmla="*/ 0 h 34414"/>
                <a:gd name="connsiteX2" fmla="*/ 0 w 73303"/>
                <a:gd name="connsiteY2" fmla="*/ 0 h 34414"/>
                <a:gd name="connsiteX3" fmla="*/ 36594 w 73303"/>
                <a:gd name="connsiteY3" fmla="*/ 34415 h 3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03" h="34414">
                  <a:moveTo>
                    <a:pt x="36594" y="34415"/>
                  </a:moveTo>
                  <a:cubicBezTo>
                    <a:pt x="55982" y="34396"/>
                    <a:pt x="72035" y="19347"/>
                    <a:pt x="73303" y="0"/>
                  </a:cubicBezTo>
                  <a:lnTo>
                    <a:pt x="0" y="0"/>
                  </a:lnTo>
                  <a:cubicBezTo>
                    <a:pt x="1210" y="19328"/>
                    <a:pt x="17228" y="34392"/>
                    <a:pt x="36594" y="34415"/>
                  </a:cubicBezTo>
                  <a:close/>
                </a:path>
              </a:pathLst>
            </a:custGeom>
            <a:solidFill>
              <a:srgbClr val="005024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DFD7DFDB-AED8-40FC-B9EF-62B553DCAE81}"/>
                </a:ext>
              </a:extLst>
            </p:cNvPr>
            <p:cNvSpPr/>
            <p:nvPr/>
          </p:nvSpPr>
          <p:spPr>
            <a:xfrm>
              <a:off x="4922793" y="2293597"/>
              <a:ext cx="293327" cy="305258"/>
            </a:xfrm>
            <a:custGeom>
              <a:avLst/>
              <a:gdLst>
                <a:gd name="connsiteX0" fmla="*/ 146607 w 293327"/>
                <a:gd name="connsiteY0" fmla="*/ 0 h 305258"/>
                <a:gd name="connsiteX1" fmla="*/ 146607 w 293327"/>
                <a:gd name="connsiteY1" fmla="*/ 0 h 305258"/>
                <a:gd name="connsiteX2" fmla="*/ 0 w 293327"/>
                <a:gd name="connsiteY2" fmla="*/ 145001 h 305258"/>
                <a:gd name="connsiteX3" fmla="*/ 0 w 293327"/>
                <a:gd name="connsiteY3" fmla="*/ 150048 h 305258"/>
                <a:gd name="connsiteX4" fmla="*/ 10210 w 293327"/>
                <a:gd name="connsiteY4" fmla="*/ 201441 h 305258"/>
                <a:gd name="connsiteX5" fmla="*/ 35677 w 293327"/>
                <a:gd name="connsiteY5" fmla="*/ 243197 h 305258"/>
                <a:gd name="connsiteX6" fmla="*/ 70091 w 293327"/>
                <a:gd name="connsiteY6" fmla="*/ 298949 h 305258"/>
                <a:gd name="connsiteX7" fmla="*/ 80186 w 293327"/>
                <a:gd name="connsiteY7" fmla="*/ 305258 h 305258"/>
                <a:gd name="connsiteX8" fmla="*/ 213256 w 293327"/>
                <a:gd name="connsiteY8" fmla="*/ 305258 h 305258"/>
                <a:gd name="connsiteX9" fmla="*/ 223351 w 293327"/>
                <a:gd name="connsiteY9" fmla="*/ 298949 h 305258"/>
                <a:gd name="connsiteX10" fmla="*/ 257766 w 293327"/>
                <a:gd name="connsiteY10" fmla="*/ 243197 h 305258"/>
                <a:gd name="connsiteX11" fmla="*/ 283118 w 293327"/>
                <a:gd name="connsiteY11" fmla="*/ 201441 h 305258"/>
                <a:gd name="connsiteX12" fmla="*/ 293328 w 293327"/>
                <a:gd name="connsiteY12" fmla="*/ 150622 h 305258"/>
                <a:gd name="connsiteX13" fmla="*/ 293328 w 293327"/>
                <a:gd name="connsiteY13" fmla="*/ 145574 h 305258"/>
                <a:gd name="connsiteX14" fmla="*/ 146607 w 293327"/>
                <a:gd name="connsiteY14" fmla="*/ 0 h 305258"/>
                <a:gd name="connsiteX15" fmla="*/ 259487 w 293327"/>
                <a:gd name="connsiteY15" fmla="*/ 149130 h 305258"/>
                <a:gd name="connsiteX16" fmla="*/ 251457 w 293327"/>
                <a:gd name="connsiteY16" fmla="*/ 188707 h 305258"/>
                <a:gd name="connsiteX17" fmla="*/ 232299 w 293327"/>
                <a:gd name="connsiteY17" fmla="*/ 219680 h 305258"/>
                <a:gd name="connsiteX18" fmla="*/ 199376 w 293327"/>
                <a:gd name="connsiteY18" fmla="*/ 270499 h 305258"/>
                <a:gd name="connsiteX19" fmla="*/ 93952 w 293327"/>
                <a:gd name="connsiteY19" fmla="*/ 270499 h 305258"/>
                <a:gd name="connsiteX20" fmla="*/ 60914 w 293327"/>
                <a:gd name="connsiteY20" fmla="*/ 219680 h 305258"/>
                <a:gd name="connsiteX21" fmla="*/ 41871 w 293327"/>
                <a:gd name="connsiteY21" fmla="*/ 188707 h 305258"/>
                <a:gd name="connsiteX22" fmla="*/ 33841 w 293327"/>
                <a:gd name="connsiteY22" fmla="*/ 149130 h 305258"/>
                <a:gd name="connsiteX23" fmla="*/ 33841 w 293327"/>
                <a:gd name="connsiteY23" fmla="*/ 145001 h 305258"/>
                <a:gd name="connsiteX24" fmla="*/ 146607 w 293327"/>
                <a:gd name="connsiteY24" fmla="*/ 33497 h 305258"/>
                <a:gd name="connsiteX25" fmla="*/ 146607 w 293327"/>
                <a:gd name="connsiteY25" fmla="*/ 33497 h 305258"/>
                <a:gd name="connsiteX26" fmla="*/ 259487 w 293327"/>
                <a:gd name="connsiteY26" fmla="*/ 145001 h 3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3327" h="305258">
                  <a:moveTo>
                    <a:pt x="146607" y="0"/>
                  </a:moveTo>
                  <a:lnTo>
                    <a:pt x="146607" y="0"/>
                  </a:lnTo>
                  <a:cubicBezTo>
                    <a:pt x="66489" y="547"/>
                    <a:pt x="1430" y="64893"/>
                    <a:pt x="0" y="145001"/>
                  </a:cubicBezTo>
                  <a:lnTo>
                    <a:pt x="0" y="150048"/>
                  </a:lnTo>
                  <a:cubicBezTo>
                    <a:pt x="389" y="167642"/>
                    <a:pt x="3844" y="185034"/>
                    <a:pt x="10210" y="201441"/>
                  </a:cubicBezTo>
                  <a:cubicBezTo>
                    <a:pt x="16138" y="216768"/>
                    <a:pt x="24764" y="230910"/>
                    <a:pt x="35677" y="243197"/>
                  </a:cubicBezTo>
                  <a:cubicBezTo>
                    <a:pt x="49281" y="260377"/>
                    <a:pt x="60830" y="279088"/>
                    <a:pt x="70091" y="298949"/>
                  </a:cubicBezTo>
                  <a:cubicBezTo>
                    <a:pt x="72016" y="302770"/>
                    <a:pt x="75908" y="305202"/>
                    <a:pt x="80186" y="305258"/>
                  </a:cubicBezTo>
                  <a:lnTo>
                    <a:pt x="213256" y="305258"/>
                  </a:lnTo>
                  <a:cubicBezTo>
                    <a:pt x="217534" y="305202"/>
                    <a:pt x="221426" y="302770"/>
                    <a:pt x="223351" y="298949"/>
                  </a:cubicBezTo>
                  <a:cubicBezTo>
                    <a:pt x="232620" y="279093"/>
                    <a:pt x="244170" y="260383"/>
                    <a:pt x="257766" y="243197"/>
                  </a:cubicBezTo>
                  <a:cubicBezTo>
                    <a:pt x="268609" y="230879"/>
                    <a:pt x="277192" y="216744"/>
                    <a:pt x="283118" y="201441"/>
                  </a:cubicBezTo>
                  <a:cubicBezTo>
                    <a:pt x="289311" y="185183"/>
                    <a:pt x="292761" y="168009"/>
                    <a:pt x="293328" y="150622"/>
                  </a:cubicBezTo>
                  <a:lnTo>
                    <a:pt x="293328" y="145574"/>
                  </a:lnTo>
                  <a:cubicBezTo>
                    <a:pt x="292144" y="65225"/>
                    <a:pt x="226963" y="553"/>
                    <a:pt x="146607" y="0"/>
                  </a:cubicBezTo>
                  <a:close/>
                  <a:moveTo>
                    <a:pt x="259487" y="149130"/>
                  </a:moveTo>
                  <a:cubicBezTo>
                    <a:pt x="259012" y="162675"/>
                    <a:pt x="256298" y="176048"/>
                    <a:pt x="251457" y="188707"/>
                  </a:cubicBezTo>
                  <a:cubicBezTo>
                    <a:pt x="246935" y="200074"/>
                    <a:pt x="240451" y="210558"/>
                    <a:pt x="232299" y="219680"/>
                  </a:cubicBezTo>
                  <a:cubicBezTo>
                    <a:pt x="219411" y="235300"/>
                    <a:pt x="208364" y="252353"/>
                    <a:pt x="199376" y="270499"/>
                  </a:cubicBezTo>
                  <a:lnTo>
                    <a:pt x="93952" y="270499"/>
                  </a:lnTo>
                  <a:cubicBezTo>
                    <a:pt x="84923" y="252350"/>
                    <a:pt x="73838" y="235298"/>
                    <a:pt x="60914" y="219680"/>
                  </a:cubicBezTo>
                  <a:cubicBezTo>
                    <a:pt x="52798" y="210554"/>
                    <a:pt x="46352" y="200070"/>
                    <a:pt x="41871" y="188707"/>
                  </a:cubicBezTo>
                  <a:cubicBezTo>
                    <a:pt x="37030" y="176048"/>
                    <a:pt x="34316" y="162675"/>
                    <a:pt x="33841" y="149130"/>
                  </a:cubicBezTo>
                  <a:lnTo>
                    <a:pt x="33841" y="145001"/>
                  </a:lnTo>
                  <a:cubicBezTo>
                    <a:pt x="34900" y="83372"/>
                    <a:pt x="84970" y="33862"/>
                    <a:pt x="146607" y="33497"/>
                  </a:cubicBezTo>
                  <a:lnTo>
                    <a:pt x="146607" y="33497"/>
                  </a:lnTo>
                  <a:cubicBezTo>
                    <a:pt x="208263" y="33861"/>
                    <a:pt x="258367" y="83354"/>
                    <a:pt x="259487" y="145001"/>
                  </a:cubicBezTo>
                  <a:close/>
                </a:path>
              </a:pathLst>
            </a:custGeom>
            <a:solidFill>
              <a:srgbClr val="005024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34EFF016-37DC-4643-BD98-708BFE2C6BA1}"/>
                </a:ext>
              </a:extLst>
            </p:cNvPr>
            <p:cNvSpPr/>
            <p:nvPr/>
          </p:nvSpPr>
          <p:spPr>
            <a:xfrm>
              <a:off x="5014107" y="2357379"/>
              <a:ext cx="123663" cy="172073"/>
            </a:xfrm>
            <a:custGeom>
              <a:avLst/>
              <a:gdLst>
                <a:gd name="connsiteX0" fmla="*/ 0 w 123663"/>
                <a:gd name="connsiteY0" fmla="*/ 118501 h 172073"/>
                <a:gd name="connsiteX1" fmla="*/ 60685 w 123663"/>
                <a:gd name="connsiteY1" fmla="*/ 0 h 172073"/>
                <a:gd name="connsiteX2" fmla="*/ 60685 w 123663"/>
                <a:gd name="connsiteY2" fmla="*/ 68600 h 172073"/>
                <a:gd name="connsiteX3" fmla="*/ 123663 w 123663"/>
                <a:gd name="connsiteY3" fmla="*/ 56096 h 172073"/>
                <a:gd name="connsiteX4" fmla="*/ 60685 w 123663"/>
                <a:gd name="connsiteY4" fmla="*/ 172073 h 172073"/>
                <a:gd name="connsiteX5" fmla="*/ 60685 w 123663"/>
                <a:gd name="connsiteY5" fmla="*/ 104735 h 172073"/>
                <a:gd name="connsiteX6" fmla="*/ 0 w 123663"/>
                <a:gd name="connsiteY6" fmla="*/ 118501 h 17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663" h="172073">
                  <a:moveTo>
                    <a:pt x="0" y="118501"/>
                  </a:moveTo>
                  <a:lnTo>
                    <a:pt x="60685" y="0"/>
                  </a:lnTo>
                  <a:lnTo>
                    <a:pt x="60685" y="68600"/>
                  </a:lnTo>
                  <a:lnTo>
                    <a:pt x="123663" y="56096"/>
                  </a:lnTo>
                  <a:lnTo>
                    <a:pt x="60685" y="172073"/>
                  </a:lnTo>
                  <a:lnTo>
                    <a:pt x="60685" y="104735"/>
                  </a:lnTo>
                  <a:lnTo>
                    <a:pt x="0" y="118501"/>
                  </a:lnTo>
                  <a:close/>
                </a:path>
              </a:pathLst>
            </a:custGeom>
            <a:solidFill>
              <a:srgbClr val="005024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3CC3BBC1-A67D-4ACF-8D7C-9BDEC7612B1D}"/>
                </a:ext>
              </a:extLst>
            </p:cNvPr>
            <p:cNvSpPr/>
            <p:nvPr/>
          </p:nvSpPr>
          <p:spPr>
            <a:xfrm>
              <a:off x="5217842" y="2698657"/>
              <a:ext cx="178497" cy="178497"/>
            </a:xfrm>
            <a:custGeom>
              <a:avLst/>
              <a:gdLst>
                <a:gd name="connsiteX0" fmla="*/ 178497 w 178497"/>
                <a:gd name="connsiteY0" fmla="*/ 89249 h 178497"/>
                <a:gd name="connsiteX1" fmla="*/ 89249 w 178497"/>
                <a:gd name="connsiteY1" fmla="*/ 178497 h 178497"/>
                <a:gd name="connsiteX2" fmla="*/ 0 w 178497"/>
                <a:gd name="connsiteY2" fmla="*/ 89249 h 178497"/>
                <a:gd name="connsiteX3" fmla="*/ 89249 w 178497"/>
                <a:gd name="connsiteY3" fmla="*/ 0 h 178497"/>
                <a:gd name="connsiteX4" fmla="*/ 178497 w 178497"/>
                <a:gd name="connsiteY4" fmla="*/ 89249 h 17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97" h="178497">
                  <a:moveTo>
                    <a:pt x="178497" y="89249"/>
                  </a:moveTo>
                  <a:cubicBezTo>
                    <a:pt x="178497" y="138539"/>
                    <a:pt x="138539" y="178497"/>
                    <a:pt x="89249" y="178497"/>
                  </a:cubicBezTo>
                  <a:cubicBezTo>
                    <a:pt x="39958" y="178497"/>
                    <a:pt x="0" y="138539"/>
                    <a:pt x="0" y="89249"/>
                  </a:cubicBezTo>
                  <a:cubicBezTo>
                    <a:pt x="0" y="39958"/>
                    <a:pt x="39958" y="0"/>
                    <a:pt x="89249" y="0"/>
                  </a:cubicBezTo>
                  <a:cubicBezTo>
                    <a:pt x="138539" y="0"/>
                    <a:pt x="178497" y="39958"/>
                    <a:pt x="178497" y="89249"/>
                  </a:cubicBez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2FDAEC4-46B3-40A2-A507-1C9FE155A237}"/>
                </a:ext>
              </a:extLst>
            </p:cNvPr>
            <p:cNvSpPr/>
            <p:nvPr/>
          </p:nvSpPr>
          <p:spPr>
            <a:xfrm>
              <a:off x="4741772" y="2698657"/>
              <a:ext cx="178497" cy="178497"/>
            </a:xfrm>
            <a:custGeom>
              <a:avLst/>
              <a:gdLst>
                <a:gd name="connsiteX0" fmla="*/ 178498 w 178497"/>
                <a:gd name="connsiteY0" fmla="*/ 89249 h 178497"/>
                <a:gd name="connsiteX1" fmla="*/ 89249 w 178497"/>
                <a:gd name="connsiteY1" fmla="*/ 178497 h 178497"/>
                <a:gd name="connsiteX2" fmla="*/ 0 w 178497"/>
                <a:gd name="connsiteY2" fmla="*/ 89249 h 178497"/>
                <a:gd name="connsiteX3" fmla="*/ 89249 w 178497"/>
                <a:gd name="connsiteY3" fmla="*/ 0 h 178497"/>
                <a:gd name="connsiteX4" fmla="*/ 178498 w 178497"/>
                <a:gd name="connsiteY4" fmla="*/ 89249 h 17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97" h="178497">
                  <a:moveTo>
                    <a:pt x="178498" y="89249"/>
                  </a:moveTo>
                  <a:cubicBezTo>
                    <a:pt x="178498" y="138539"/>
                    <a:pt x="138539" y="178497"/>
                    <a:pt x="89249" y="178497"/>
                  </a:cubicBezTo>
                  <a:cubicBezTo>
                    <a:pt x="39958" y="178497"/>
                    <a:pt x="0" y="138539"/>
                    <a:pt x="0" y="89249"/>
                  </a:cubicBezTo>
                  <a:cubicBezTo>
                    <a:pt x="0" y="39958"/>
                    <a:pt x="39958" y="0"/>
                    <a:pt x="89249" y="0"/>
                  </a:cubicBezTo>
                  <a:cubicBezTo>
                    <a:pt x="138539" y="0"/>
                    <a:pt x="178498" y="39958"/>
                    <a:pt x="178498" y="89249"/>
                  </a:cubicBez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C26A19B-AD03-4145-B910-6C1687CFCA77}"/>
                </a:ext>
              </a:extLst>
            </p:cNvPr>
            <p:cNvSpPr/>
            <p:nvPr/>
          </p:nvSpPr>
          <p:spPr>
            <a:xfrm>
              <a:off x="5162090" y="2901359"/>
              <a:ext cx="323510" cy="178727"/>
            </a:xfrm>
            <a:custGeom>
              <a:avLst/>
              <a:gdLst>
                <a:gd name="connsiteX0" fmla="*/ 305602 w 323510"/>
                <a:gd name="connsiteY0" fmla="*/ 53114 h 178727"/>
                <a:gd name="connsiteX1" fmla="*/ 218419 w 323510"/>
                <a:gd name="connsiteY1" fmla="*/ 11472 h 178727"/>
                <a:gd name="connsiteX2" fmla="*/ 145001 w 323510"/>
                <a:gd name="connsiteY2" fmla="*/ 1 h 178727"/>
                <a:gd name="connsiteX3" fmla="*/ 71583 w 323510"/>
                <a:gd name="connsiteY3" fmla="*/ 11472 h 178727"/>
                <a:gd name="connsiteX4" fmla="*/ 4130 w 323510"/>
                <a:gd name="connsiteY4" fmla="*/ 40381 h 178727"/>
                <a:gd name="connsiteX5" fmla="*/ 0 w 323510"/>
                <a:gd name="connsiteY5" fmla="*/ 45084 h 178727"/>
                <a:gd name="connsiteX6" fmla="*/ 91773 w 323510"/>
                <a:gd name="connsiteY6" fmla="*/ 90970 h 178727"/>
                <a:gd name="connsiteX7" fmla="*/ 125384 w 323510"/>
                <a:gd name="connsiteY7" fmla="*/ 158308 h 178727"/>
                <a:gd name="connsiteX8" fmla="*/ 125384 w 323510"/>
                <a:gd name="connsiteY8" fmla="*/ 178728 h 178727"/>
                <a:gd name="connsiteX9" fmla="*/ 323498 w 323510"/>
                <a:gd name="connsiteY9" fmla="*/ 178728 h 178727"/>
                <a:gd name="connsiteX10" fmla="*/ 323498 w 323510"/>
                <a:gd name="connsiteY10" fmla="*/ 88905 h 178727"/>
                <a:gd name="connsiteX11" fmla="*/ 305602 w 323510"/>
                <a:gd name="connsiteY11" fmla="*/ 53114 h 17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510" h="178727">
                  <a:moveTo>
                    <a:pt x="305602" y="53114"/>
                  </a:moveTo>
                  <a:cubicBezTo>
                    <a:pt x="279895" y="33092"/>
                    <a:pt x="250149" y="18885"/>
                    <a:pt x="218419" y="11472"/>
                  </a:cubicBezTo>
                  <a:cubicBezTo>
                    <a:pt x="194541" y="4507"/>
                    <a:pt x="169865" y="651"/>
                    <a:pt x="145001" y="1"/>
                  </a:cubicBezTo>
                  <a:cubicBezTo>
                    <a:pt x="120077" y="-54"/>
                    <a:pt x="95301" y="3817"/>
                    <a:pt x="71583" y="11472"/>
                  </a:cubicBezTo>
                  <a:cubicBezTo>
                    <a:pt x="47822" y="17804"/>
                    <a:pt x="25102" y="27542"/>
                    <a:pt x="4130" y="40381"/>
                  </a:cubicBezTo>
                  <a:cubicBezTo>
                    <a:pt x="2753" y="41987"/>
                    <a:pt x="1491" y="43593"/>
                    <a:pt x="0" y="45084"/>
                  </a:cubicBezTo>
                  <a:cubicBezTo>
                    <a:pt x="33362" y="54063"/>
                    <a:pt x="64572" y="69669"/>
                    <a:pt x="91773" y="90970"/>
                  </a:cubicBezTo>
                  <a:cubicBezTo>
                    <a:pt x="113236" y="106636"/>
                    <a:pt x="125766" y="131739"/>
                    <a:pt x="125384" y="158308"/>
                  </a:cubicBezTo>
                  <a:lnTo>
                    <a:pt x="125384" y="178728"/>
                  </a:lnTo>
                  <a:lnTo>
                    <a:pt x="323498" y="178728"/>
                  </a:lnTo>
                  <a:lnTo>
                    <a:pt x="323498" y="88905"/>
                  </a:lnTo>
                  <a:cubicBezTo>
                    <a:pt x="323843" y="74744"/>
                    <a:pt x="317138" y="61334"/>
                    <a:pt x="305602" y="53114"/>
                  </a:cubicBez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FD31B15B-4FDD-4A6E-A4BA-7CD4B904D7A4}"/>
                </a:ext>
              </a:extLst>
            </p:cNvPr>
            <p:cNvSpPr/>
            <p:nvPr/>
          </p:nvSpPr>
          <p:spPr>
            <a:xfrm>
              <a:off x="4652523" y="2901360"/>
              <a:ext cx="323498" cy="178727"/>
            </a:xfrm>
            <a:custGeom>
              <a:avLst/>
              <a:gdLst>
                <a:gd name="connsiteX0" fmla="*/ 198343 w 323498"/>
                <a:gd name="connsiteY0" fmla="*/ 158308 h 178727"/>
                <a:gd name="connsiteX1" fmla="*/ 230464 w 323498"/>
                <a:gd name="connsiteY1" fmla="*/ 92117 h 178727"/>
                <a:gd name="connsiteX2" fmla="*/ 231840 w 323498"/>
                <a:gd name="connsiteY2" fmla="*/ 90970 h 178727"/>
                <a:gd name="connsiteX3" fmla="*/ 233332 w 323498"/>
                <a:gd name="connsiteY3" fmla="*/ 89938 h 178727"/>
                <a:gd name="connsiteX4" fmla="*/ 323498 w 323498"/>
                <a:gd name="connsiteY4" fmla="*/ 45198 h 178727"/>
                <a:gd name="connsiteX5" fmla="*/ 316959 w 323498"/>
                <a:gd name="connsiteY5" fmla="*/ 37742 h 178727"/>
                <a:gd name="connsiteX6" fmla="*/ 252374 w 323498"/>
                <a:gd name="connsiteY6" fmla="*/ 11472 h 178727"/>
                <a:gd name="connsiteX7" fmla="*/ 178956 w 323498"/>
                <a:gd name="connsiteY7" fmla="*/ 0 h 178727"/>
                <a:gd name="connsiteX8" fmla="*/ 105538 w 323498"/>
                <a:gd name="connsiteY8" fmla="*/ 11472 h 178727"/>
                <a:gd name="connsiteX9" fmla="*/ 18355 w 323498"/>
                <a:gd name="connsiteY9" fmla="*/ 53114 h 178727"/>
                <a:gd name="connsiteX10" fmla="*/ 0 w 323498"/>
                <a:gd name="connsiteY10" fmla="*/ 88905 h 178727"/>
                <a:gd name="connsiteX11" fmla="*/ 0 w 323498"/>
                <a:gd name="connsiteY11" fmla="*/ 178727 h 178727"/>
                <a:gd name="connsiteX12" fmla="*/ 198343 w 323498"/>
                <a:gd name="connsiteY12" fmla="*/ 178727 h 17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498" h="178727">
                  <a:moveTo>
                    <a:pt x="198343" y="158308"/>
                  </a:moveTo>
                  <a:cubicBezTo>
                    <a:pt x="198369" y="132495"/>
                    <a:pt x="210201" y="108111"/>
                    <a:pt x="230464" y="92117"/>
                  </a:cubicBezTo>
                  <a:lnTo>
                    <a:pt x="231840" y="90970"/>
                  </a:lnTo>
                  <a:lnTo>
                    <a:pt x="233332" y="89938"/>
                  </a:lnTo>
                  <a:cubicBezTo>
                    <a:pt x="260843" y="70367"/>
                    <a:pt x="291273" y="55268"/>
                    <a:pt x="323498" y="45198"/>
                  </a:cubicBezTo>
                  <a:cubicBezTo>
                    <a:pt x="321204" y="42789"/>
                    <a:pt x="319139" y="40266"/>
                    <a:pt x="316959" y="37742"/>
                  </a:cubicBezTo>
                  <a:cubicBezTo>
                    <a:pt x="296799" y="25940"/>
                    <a:pt x="275049" y="17093"/>
                    <a:pt x="252374" y="11472"/>
                  </a:cubicBezTo>
                  <a:cubicBezTo>
                    <a:pt x="228499" y="4497"/>
                    <a:pt x="203821" y="641"/>
                    <a:pt x="178956" y="0"/>
                  </a:cubicBezTo>
                  <a:cubicBezTo>
                    <a:pt x="154033" y="-47"/>
                    <a:pt x="129259" y="3825"/>
                    <a:pt x="105538" y="11472"/>
                  </a:cubicBezTo>
                  <a:cubicBezTo>
                    <a:pt x="74250" y="20104"/>
                    <a:pt x="44735" y="34203"/>
                    <a:pt x="18355" y="53114"/>
                  </a:cubicBezTo>
                  <a:cubicBezTo>
                    <a:pt x="7055" y="61584"/>
                    <a:pt x="284" y="74786"/>
                    <a:pt x="0" y="88905"/>
                  </a:cubicBezTo>
                  <a:lnTo>
                    <a:pt x="0" y="178727"/>
                  </a:lnTo>
                  <a:lnTo>
                    <a:pt x="198343" y="178727"/>
                  </a:ln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3EFCDD14-3503-4541-AD11-5871547BDF81}"/>
                </a:ext>
              </a:extLst>
            </p:cNvPr>
            <p:cNvSpPr/>
            <p:nvPr/>
          </p:nvSpPr>
          <p:spPr>
            <a:xfrm>
              <a:off x="4890558" y="2970876"/>
              <a:ext cx="357009" cy="178040"/>
            </a:xfrm>
            <a:custGeom>
              <a:avLst/>
              <a:gdLst>
                <a:gd name="connsiteX0" fmla="*/ 0 w 357009"/>
                <a:gd name="connsiteY0" fmla="*/ 178041 h 178040"/>
                <a:gd name="connsiteX1" fmla="*/ 0 w 357009"/>
                <a:gd name="connsiteY1" fmla="*/ 88792 h 178040"/>
                <a:gd name="connsiteX2" fmla="*/ 17896 w 357009"/>
                <a:gd name="connsiteY2" fmla="*/ 53115 h 178040"/>
                <a:gd name="connsiteX3" fmla="*/ 105080 w 357009"/>
                <a:gd name="connsiteY3" fmla="*/ 11473 h 178040"/>
                <a:gd name="connsiteX4" fmla="*/ 178498 w 357009"/>
                <a:gd name="connsiteY4" fmla="*/ 2 h 178040"/>
                <a:gd name="connsiteX5" fmla="*/ 251916 w 357009"/>
                <a:gd name="connsiteY5" fmla="*/ 11473 h 178040"/>
                <a:gd name="connsiteX6" fmla="*/ 339214 w 357009"/>
                <a:gd name="connsiteY6" fmla="*/ 53115 h 178040"/>
                <a:gd name="connsiteX7" fmla="*/ 356995 w 357009"/>
                <a:gd name="connsiteY7" fmla="*/ 88792 h 178040"/>
                <a:gd name="connsiteX8" fmla="*/ 356995 w 357009"/>
                <a:gd name="connsiteY8" fmla="*/ 178041 h 17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009" h="178040">
                  <a:moveTo>
                    <a:pt x="0" y="178041"/>
                  </a:moveTo>
                  <a:lnTo>
                    <a:pt x="0" y="88792"/>
                  </a:lnTo>
                  <a:cubicBezTo>
                    <a:pt x="54" y="74754"/>
                    <a:pt x="6676" y="61551"/>
                    <a:pt x="17896" y="53115"/>
                  </a:cubicBezTo>
                  <a:cubicBezTo>
                    <a:pt x="44227" y="34124"/>
                    <a:pt x="73759" y="20019"/>
                    <a:pt x="105080" y="11473"/>
                  </a:cubicBezTo>
                  <a:cubicBezTo>
                    <a:pt x="128788" y="3774"/>
                    <a:pt x="153571" y="-99"/>
                    <a:pt x="178498" y="2"/>
                  </a:cubicBezTo>
                  <a:cubicBezTo>
                    <a:pt x="203368" y="586"/>
                    <a:pt x="228052" y="4444"/>
                    <a:pt x="251916" y="11473"/>
                  </a:cubicBezTo>
                  <a:cubicBezTo>
                    <a:pt x="283708" y="18811"/>
                    <a:pt x="313505" y="33025"/>
                    <a:pt x="339214" y="53115"/>
                  </a:cubicBezTo>
                  <a:cubicBezTo>
                    <a:pt x="350704" y="61312"/>
                    <a:pt x="357368" y="74683"/>
                    <a:pt x="356995" y="88792"/>
                  </a:cubicBezTo>
                  <a:lnTo>
                    <a:pt x="356995" y="178041"/>
                  </a:ln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59B1CF36-D8FA-4B20-BAFF-81FB4E490D13}"/>
                </a:ext>
              </a:extLst>
            </p:cNvPr>
            <p:cNvSpPr/>
            <p:nvPr/>
          </p:nvSpPr>
          <p:spPr>
            <a:xfrm>
              <a:off x="4979807" y="2768060"/>
              <a:ext cx="178497" cy="178497"/>
            </a:xfrm>
            <a:custGeom>
              <a:avLst/>
              <a:gdLst>
                <a:gd name="connsiteX0" fmla="*/ 178498 w 178497"/>
                <a:gd name="connsiteY0" fmla="*/ 89249 h 178497"/>
                <a:gd name="connsiteX1" fmla="*/ 89249 w 178497"/>
                <a:gd name="connsiteY1" fmla="*/ 178498 h 178497"/>
                <a:gd name="connsiteX2" fmla="*/ 0 w 178497"/>
                <a:gd name="connsiteY2" fmla="*/ 89249 h 178497"/>
                <a:gd name="connsiteX3" fmla="*/ 89249 w 178497"/>
                <a:gd name="connsiteY3" fmla="*/ 0 h 178497"/>
                <a:gd name="connsiteX4" fmla="*/ 178498 w 178497"/>
                <a:gd name="connsiteY4" fmla="*/ 89249 h 17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97" h="178497">
                  <a:moveTo>
                    <a:pt x="178498" y="89249"/>
                  </a:moveTo>
                  <a:cubicBezTo>
                    <a:pt x="178498" y="138540"/>
                    <a:pt x="138540" y="178498"/>
                    <a:pt x="89249" y="178498"/>
                  </a:cubicBezTo>
                  <a:cubicBezTo>
                    <a:pt x="39958" y="178498"/>
                    <a:pt x="0" y="138540"/>
                    <a:pt x="0" y="89249"/>
                  </a:cubicBezTo>
                  <a:cubicBezTo>
                    <a:pt x="0" y="39958"/>
                    <a:pt x="39958" y="0"/>
                    <a:pt x="89249" y="0"/>
                  </a:cubicBezTo>
                  <a:cubicBezTo>
                    <a:pt x="138540" y="0"/>
                    <a:pt x="178498" y="39958"/>
                    <a:pt x="178498" y="89249"/>
                  </a:cubicBezTo>
                  <a:close/>
                </a:path>
              </a:pathLst>
            </a:custGeom>
            <a:solidFill>
              <a:srgbClr val="000000"/>
            </a:solidFill>
            <a:ln w="11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BFCDEAA-F3CF-4FDC-9802-2EB03DB0B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141" y="1460686"/>
            <a:ext cx="8489621" cy="16396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F74537-19B2-45CF-8D9C-E424D40FF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9063" y="3414624"/>
            <a:ext cx="8505602" cy="2336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294AC-CC2A-47C5-83CC-DFAE4883133F}"/>
              </a:ext>
            </a:extLst>
          </p:cNvPr>
          <p:cNvSpPr txBox="1"/>
          <p:nvPr/>
        </p:nvSpPr>
        <p:spPr>
          <a:xfrm>
            <a:off x="11813345" y="6403573"/>
            <a:ext cx="28886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/>
              <a:t>5</a:t>
            </a:r>
            <a:endParaRPr lang="ko-KR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9E38274-E970-417C-87B4-279AA56BD729}"/>
              </a:ext>
            </a:extLst>
          </p:cNvPr>
          <p:cNvSpPr/>
          <p:nvPr/>
        </p:nvSpPr>
        <p:spPr>
          <a:xfrm>
            <a:off x="261655" y="324412"/>
            <a:ext cx="2491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5024"/>
                </a:solidFill>
                <a:latin typeface="돋움" panose="020B0600000101010101" pitchFamily="50" charset="-127"/>
                <a:ea typeface="-윤고딕350" panose="02030504000101010101" pitchFamily="18" charset="-127"/>
              </a:rPr>
              <a:t>openAPI</a:t>
            </a:r>
            <a:r>
              <a:rPr lang="ko-KR" altLang="en-US" sz="3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5024"/>
                </a:solidFill>
                <a:ea typeface="-윤고딕350" panose="02030504000101010101" pitchFamily="18" charset="-127"/>
              </a:rPr>
              <a:t>소개</a:t>
            </a:r>
            <a:endParaRPr lang="en-US" altLang="ko-KR" sz="32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5024"/>
              </a:solidFill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44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3D712E-BE71-4B93-831E-60E55F9767A8}"/>
              </a:ext>
            </a:extLst>
          </p:cNvPr>
          <p:cNvSpPr/>
          <p:nvPr/>
        </p:nvSpPr>
        <p:spPr>
          <a:xfrm>
            <a:off x="861237" y="396435"/>
            <a:ext cx="10469525" cy="5878974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32F5D6-C259-4C2E-B26E-86915476489D}"/>
              </a:ext>
            </a:extLst>
          </p:cNvPr>
          <p:cNvSpPr/>
          <p:nvPr/>
        </p:nvSpPr>
        <p:spPr>
          <a:xfrm>
            <a:off x="579851" y="324412"/>
            <a:ext cx="2011302" cy="594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5024"/>
                </a:solidFill>
                <a:latin typeface="-윤고딕350"/>
                <a:ea typeface="-윤고딕350"/>
              </a:rPr>
              <a:t>활용 방법</a:t>
            </a:r>
            <a:endParaRPr lang="ko-KR" altLang="en-US" sz="32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5024"/>
              </a:solidFill>
              <a:latin typeface="-윤고딕350"/>
              <a:ea typeface="-윤고딕35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F140BE-C6C2-429A-8B32-0B9B7B84A287}"/>
              </a:ext>
            </a:extLst>
          </p:cNvPr>
          <p:cNvCxnSpPr>
            <a:cxnSpLocks/>
          </p:cNvCxnSpPr>
          <p:nvPr/>
        </p:nvCxnSpPr>
        <p:spPr>
          <a:xfrm>
            <a:off x="280090" y="969066"/>
            <a:ext cx="2391548" cy="0"/>
          </a:xfrm>
          <a:prstGeom prst="line">
            <a:avLst/>
          </a:prstGeom>
          <a:ln w="50800"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5D6602A2-FA14-42FB-91C1-42E54BE1A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7" y="132860"/>
            <a:ext cx="1361976" cy="527151"/>
          </a:xfrm>
          <a:prstGeom prst="rect">
            <a:avLst/>
          </a:prstGeom>
        </p:spPr>
      </p:pic>
      <p:sp>
        <p:nvSpPr>
          <p:cNvPr id="46" name="눈물 방울 45">
            <a:extLst>
              <a:ext uri="{FF2B5EF4-FFF2-40B4-BE49-F238E27FC236}">
                <a16:creationId xmlns:a16="http://schemas.microsoft.com/office/drawing/2014/main" id="{C717F1CD-3506-4051-ABA9-B8B1F7001AD5}"/>
              </a:ext>
            </a:extLst>
          </p:cNvPr>
          <p:cNvSpPr/>
          <p:nvPr/>
        </p:nvSpPr>
        <p:spPr>
          <a:xfrm>
            <a:off x="837334" y="1356341"/>
            <a:ext cx="1674796" cy="1674796"/>
          </a:xfrm>
          <a:prstGeom prst="teardrop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54465B-CB54-423F-909A-19461EAFBC7C}"/>
              </a:ext>
            </a:extLst>
          </p:cNvPr>
          <p:cNvSpPr/>
          <p:nvPr/>
        </p:nvSpPr>
        <p:spPr>
          <a:xfrm>
            <a:off x="759076" y="3310268"/>
            <a:ext cx="1831311" cy="317634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ea typeface="나눔바른펜"/>
              </a:rPr>
              <a:t>OCR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E9AF5EB-08A2-4E08-8E12-5F412541C4C1}"/>
              </a:ext>
            </a:extLst>
          </p:cNvPr>
          <p:cNvSpPr/>
          <p:nvPr/>
        </p:nvSpPr>
        <p:spPr>
          <a:xfrm>
            <a:off x="971512" y="1490520"/>
            <a:ext cx="1406437" cy="1406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FE6949-35F3-4F2E-9F55-9192D8C5C8B5}"/>
              </a:ext>
            </a:extLst>
          </p:cNvPr>
          <p:cNvSpPr/>
          <p:nvPr/>
        </p:nvSpPr>
        <p:spPr>
          <a:xfrm>
            <a:off x="7448901" y="1514747"/>
            <a:ext cx="3675214" cy="5169506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5" descr="시계이(가) 표시된 사진&#10;&#10;매우 높은 신뢰도로 생성된 설명">
            <a:extLst>
              <a:ext uri="{FF2B5EF4-FFF2-40B4-BE49-F238E27FC236}">
                <a16:creationId xmlns:a16="http://schemas.microsoft.com/office/drawing/2014/main" id="{678E2041-DC69-46B9-BF3F-237ACDCF5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093" y="1659068"/>
            <a:ext cx="1355971" cy="970555"/>
          </a:xfrm>
          <a:prstGeom prst="rect">
            <a:avLst/>
          </a:prstGeom>
        </p:spPr>
      </p:pic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1A9F2E03-60D0-486F-B87D-616F796DF03C}"/>
              </a:ext>
            </a:extLst>
          </p:cNvPr>
          <p:cNvSpPr/>
          <p:nvPr/>
        </p:nvSpPr>
        <p:spPr>
          <a:xfrm>
            <a:off x="6659717" y="796658"/>
            <a:ext cx="5528493" cy="585253"/>
          </a:xfrm>
          <a:prstGeom prst="flowChartProcess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400" b="1">
                <a:latin typeface="Malgun Gothic"/>
                <a:ea typeface="Malgun Gothic"/>
              </a:rPr>
              <a:t>이미지에서 텍스트 추출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19F033-2774-4FCD-BC9E-8BBB16C292E4}"/>
              </a:ext>
            </a:extLst>
          </p:cNvPr>
          <p:cNvSpPr/>
          <p:nvPr/>
        </p:nvSpPr>
        <p:spPr>
          <a:xfrm>
            <a:off x="7445011" y="1513618"/>
            <a:ext cx="3658870" cy="5181432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9166D4-32A5-454F-9075-72CD90E3C8FC}"/>
              </a:ext>
            </a:extLst>
          </p:cNvPr>
          <p:cNvSpPr/>
          <p:nvPr/>
        </p:nvSpPr>
        <p:spPr>
          <a:xfrm>
            <a:off x="7563878" y="1662646"/>
            <a:ext cx="3417453" cy="49068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9FC78E-12EB-43BA-B54E-4A878CBF5383}"/>
              </a:ext>
            </a:extLst>
          </p:cNvPr>
          <p:cNvSpPr/>
          <p:nvPr/>
        </p:nvSpPr>
        <p:spPr>
          <a:xfrm>
            <a:off x="9252804" y="1676070"/>
            <a:ext cx="2011302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5%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11%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4%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Total</a:t>
            </a:r>
            <a:endParaRPr lang="ko-KR" sz="1600" b="1">
              <a:ea typeface="맑은 고딕"/>
            </a:endParaRPr>
          </a:p>
          <a:p>
            <a:r>
              <a:rPr lang="en-US" alt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sugars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17g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14%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2%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Includes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7g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Added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Sugars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Protein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0%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Vitamin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D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Omcg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Calcium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10mg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Iron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0.50mg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Potassium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100mg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0%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2%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2%</a:t>
            </a:r>
            <a:endParaRPr lang="ko-KR" sz="1600" b="1">
              <a:ea typeface="맑은 고딕"/>
            </a:endParaRPr>
          </a:p>
          <a:p>
            <a:r>
              <a:rPr lang="en-US" alt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rutrient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in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a</a:t>
            </a:r>
            <a:endParaRPr lang="ko-KR" sz="1600" b="1">
              <a:ea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8A166C-CDD1-4220-9417-AA41A71A188E}"/>
              </a:ext>
            </a:extLst>
          </p:cNvPr>
          <p:cNvSpPr/>
          <p:nvPr/>
        </p:nvSpPr>
        <p:spPr>
          <a:xfrm>
            <a:off x="7603889" y="1664495"/>
            <a:ext cx="2011302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2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servings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endParaRPr lang="ko-KR" altLang="en-US" sz="1600" b="1">
              <a:ea typeface="+mn-lt"/>
              <a:cs typeface="+mn-lt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per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 </a:t>
            </a:r>
            <a:r>
              <a:rPr lang="en-US" alt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contain</a:t>
            </a:r>
            <a:endParaRPr lang="ko-KR" altLang="en-US" sz="1600" b="1">
              <a:ea typeface="+mn-lt"/>
              <a:cs typeface="+mn-lt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Serving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size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1/2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bag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(40g)</a:t>
            </a:r>
            <a:endParaRPr lang="ko-KR" sz="1600" b="1">
              <a:ea typeface="맑은 고딕"/>
            </a:endParaRPr>
          </a:p>
          <a:p>
            <a:r>
              <a:rPr lang="en-US" alt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Amount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endParaRPr lang="ko-KR" altLang="en-US" sz="1600" b="1">
              <a:ea typeface="+mn-lt"/>
              <a:cs typeface="+mn-lt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Per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 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Serving</a:t>
            </a:r>
            <a:endParaRPr lang="ko-KR" sz="1600" b="1" err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130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Calories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%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Daily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Value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*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Total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Fat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0%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Saturated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Fat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0%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Trans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Fat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Cholesterol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Omg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Sodium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110mg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Total</a:t>
            </a:r>
            <a:endParaRPr lang="ko-KR" altLang="en-US" sz="1600" b="1" err="1">
              <a:ea typeface="+mn-lt"/>
              <a:cs typeface="+mn-lt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Carbohydrate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  31g</a:t>
            </a:r>
            <a:endParaRPr lang="ko-KR" altLang="en-US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Dietary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Fiber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0%</a:t>
            </a:r>
            <a:endParaRPr lang="ko-KR" altLang="en-US" sz="16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맑은 고딕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D1B86C9-263A-451A-B4E2-773B0D89FC9B}"/>
              </a:ext>
            </a:extLst>
          </p:cNvPr>
          <p:cNvSpPr/>
          <p:nvPr/>
        </p:nvSpPr>
        <p:spPr>
          <a:xfrm>
            <a:off x="3268067" y="1513618"/>
            <a:ext cx="3404871" cy="5170389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50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D63BED52-508E-489D-B12C-6F5542A70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8644" y="1661115"/>
            <a:ext cx="3106327" cy="490754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4B42B5F-6F28-4142-B6CA-77A9AB544CD2}"/>
              </a:ext>
            </a:extLst>
          </p:cNvPr>
          <p:cNvSpPr/>
          <p:nvPr/>
        </p:nvSpPr>
        <p:spPr>
          <a:xfrm>
            <a:off x="6833269" y="3800785"/>
            <a:ext cx="536864" cy="4156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B139EE-E047-4CDC-B2FC-7AF3B442B70B}"/>
              </a:ext>
            </a:extLst>
          </p:cNvPr>
          <p:cNvSpPr txBox="1"/>
          <p:nvPr/>
        </p:nvSpPr>
        <p:spPr>
          <a:xfrm>
            <a:off x="11813345" y="6403573"/>
            <a:ext cx="28886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>
                <a:ea typeface="나눔바른펜"/>
              </a:rPr>
              <a:t>6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19452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3D712E-BE71-4B93-831E-60E55F9767A8}"/>
              </a:ext>
            </a:extLst>
          </p:cNvPr>
          <p:cNvSpPr/>
          <p:nvPr/>
        </p:nvSpPr>
        <p:spPr>
          <a:xfrm>
            <a:off x="861237" y="396435"/>
            <a:ext cx="10469525" cy="5878974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FE6949-35F3-4F2E-9F55-9192D8C5C8B5}"/>
              </a:ext>
            </a:extLst>
          </p:cNvPr>
          <p:cNvSpPr/>
          <p:nvPr/>
        </p:nvSpPr>
        <p:spPr>
          <a:xfrm>
            <a:off x="3003023" y="1668227"/>
            <a:ext cx="3658870" cy="5181432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32F5D6-C259-4C2E-B26E-86915476489D}"/>
              </a:ext>
            </a:extLst>
          </p:cNvPr>
          <p:cNvSpPr/>
          <p:nvPr/>
        </p:nvSpPr>
        <p:spPr>
          <a:xfrm>
            <a:off x="579851" y="324412"/>
            <a:ext cx="2011302" cy="594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5024"/>
                </a:solidFill>
                <a:ea typeface="-윤고딕350"/>
              </a:rPr>
              <a:t>활용 방법</a:t>
            </a:r>
            <a:endParaRPr lang="ko-KR" altLang="en-US" sz="32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5024"/>
              </a:solidFill>
              <a:ea typeface="-윤고딕35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F140BE-C6C2-429A-8B32-0B9B7B84A287}"/>
              </a:ext>
            </a:extLst>
          </p:cNvPr>
          <p:cNvCxnSpPr>
            <a:cxnSpLocks/>
          </p:cNvCxnSpPr>
          <p:nvPr/>
        </p:nvCxnSpPr>
        <p:spPr>
          <a:xfrm>
            <a:off x="280090" y="969066"/>
            <a:ext cx="2391548" cy="0"/>
          </a:xfrm>
          <a:prstGeom prst="line">
            <a:avLst/>
          </a:prstGeom>
          <a:ln w="50800"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5D6602A2-FA14-42FB-91C1-42E54BE1A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7" y="132860"/>
            <a:ext cx="1361976" cy="527151"/>
          </a:xfrm>
          <a:prstGeom prst="rect">
            <a:avLst/>
          </a:prstGeom>
        </p:spPr>
      </p:pic>
      <p:sp>
        <p:nvSpPr>
          <p:cNvPr id="46" name="눈물 방울 45">
            <a:extLst>
              <a:ext uri="{FF2B5EF4-FFF2-40B4-BE49-F238E27FC236}">
                <a16:creationId xmlns:a16="http://schemas.microsoft.com/office/drawing/2014/main" id="{C717F1CD-3506-4051-ABA9-B8B1F7001AD5}"/>
              </a:ext>
            </a:extLst>
          </p:cNvPr>
          <p:cNvSpPr/>
          <p:nvPr/>
        </p:nvSpPr>
        <p:spPr>
          <a:xfrm>
            <a:off x="837334" y="1356341"/>
            <a:ext cx="1674796" cy="1674796"/>
          </a:xfrm>
          <a:prstGeom prst="teardrop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54465B-CB54-423F-909A-19461EAFBC7C}"/>
              </a:ext>
            </a:extLst>
          </p:cNvPr>
          <p:cNvSpPr/>
          <p:nvPr/>
        </p:nvSpPr>
        <p:spPr>
          <a:xfrm>
            <a:off x="759076" y="3310268"/>
            <a:ext cx="1831311" cy="317634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1400"/>
              <a:t>Translation</a:t>
            </a:r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E9AF5EB-08A2-4E08-8E12-5F412541C4C1}"/>
              </a:ext>
            </a:extLst>
          </p:cNvPr>
          <p:cNvSpPr/>
          <p:nvPr/>
        </p:nvSpPr>
        <p:spPr>
          <a:xfrm>
            <a:off x="971512" y="1490520"/>
            <a:ext cx="1406437" cy="1406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1A9F2E03-60D0-486F-B87D-616F796DF03C}"/>
              </a:ext>
            </a:extLst>
          </p:cNvPr>
          <p:cNvSpPr/>
          <p:nvPr/>
        </p:nvSpPr>
        <p:spPr>
          <a:xfrm>
            <a:off x="6659717" y="822635"/>
            <a:ext cx="5528493" cy="585253"/>
          </a:xfrm>
          <a:prstGeom prst="flowChartProcess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400" b="1">
                <a:latin typeface="Malgun Gothic"/>
                <a:ea typeface="Malgun Gothic"/>
                <a:cs typeface="+mn-lt"/>
              </a:rPr>
              <a:t>외국어를 한글로 번역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1C6659D-BF01-4FDB-9CBF-8BDF0A852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169" y="1666631"/>
            <a:ext cx="1043355" cy="10531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434CE81-2420-4CEB-B496-B0314229BA66}"/>
              </a:ext>
            </a:extLst>
          </p:cNvPr>
          <p:cNvSpPr/>
          <p:nvPr/>
        </p:nvSpPr>
        <p:spPr>
          <a:xfrm>
            <a:off x="3121890" y="1782619"/>
            <a:ext cx="3417453" cy="4924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9366EF-1D8A-4F9B-BB04-7EAB18BBF1E9}"/>
              </a:ext>
            </a:extLst>
          </p:cNvPr>
          <p:cNvSpPr/>
          <p:nvPr/>
        </p:nvSpPr>
        <p:spPr>
          <a:xfrm>
            <a:off x="3051466" y="1819104"/>
            <a:ext cx="2011302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2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servings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endParaRPr lang="ko-KR" altLang="en-US" sz="1600" b="1">
              <a:ea typeface="+mn-lt"/>
              <a:cs typeface="+mn-lt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per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 </a:t>
            </a:r>
            <a:r>
              <a:rPr lang="en-US" alt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contain</a:t>
            </a:r>
            <a:endParaRPr lang="ko-KR" altLang="en-US" sz="1600" b="1">
              <a:ea typeface="+mn-lt"/>
              <a:cs typeface="+mn-lt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Serving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size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1/2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bag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(40g)</a:t>
            </a:r>
            <a:endParaRPr lang="ko-KR" sz="1600" b="1">
              <a:ea typeface="맑은 고딕"/>
            </a:endParaRPr>
          </a:p>
          <a:p>
            <a:r>
              <a:rPr lang="en-US" alt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Amount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endParaRPr lang="ko-KR" altLang="en-US" sz="1600" b="1">
              <a:ea typeface="+mn-lt"/>
              <a:cs typeface="+mn-lt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Per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 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Serving</a:t>
            </a:r>
            <a:endParaRPr lang="ko-KR" sz="1600" b="1" err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130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Calories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%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Daily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Value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*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Total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Fat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0%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Saturated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Fat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0%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Trans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Fat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Cholesterol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Omg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Sodium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110mg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Total</a:t>
            </a:r>
            <a:endParaRPr lang="ko-KR" altLang="en-US" sz="1600" b="1" err="1">
              <a:ea typeface="+mn-lt"/>
              <a:cs typeface="+mn-lt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Carbohydrate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  31g</a:t>
            </a:r>
            <a:endParaRPr lang="ko-KR" altLang="en-US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Dietary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Fiber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0%</a:t>
            </a:r>
            <a:endParaRPr lang="ko-KR" altLang="en-US" sz="16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BDCBE4-9A3A-4DF3-BC2D-9E6C0603DF41}"/>
              </a:ext>
            </a:extLst>
          </p:cNvPr>
          <p:cNvSpPr/>
          <p:nvPr/>
        </p:nvSpPr>
        <p:spPr>
          <a:xfrm>
            <a:off x="4741369" y="1807529"/>
            <a:ext cx="2011302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5%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11%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4%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Total</a:t>
            </a:r>
            <a:endParaRPr lang="ko-KR" sz="1600" b="1">
              <a:ea typeface="맑은 고딕"/>
            </a:endParaRPr>
          </a:p>
          <a:p>
            <a:r>
              <a:rPr lang="en-US" alt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sugars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17g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14%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2%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Includes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7g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Added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Sugars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Protein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0%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Vitamin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D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Omcg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Calcium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10mg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Iron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0.50mg</a:t>
            </a:r>
            <a:endParaRPr lang="ko-KR" sz="1600" b="1">
              <a:ea typeface="맑은 고딕"/>
            </a:endParaRPr>
          </a:p>
          <a:p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Potassium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100mg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0%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2%</a:t>
            </a:r>
            <a:endParaRPr lang="ko-KR" sz="1600" b="1">
              <a:ea typeface="맑은 고딕"/>
            </a:endParaRPr>
          </a:p>
          <a:p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2%</a:t>
            </a:r>
            <a:endParaRPr lang="ko-KR" sz="1600" b="1">
              <a:ea typeface="맑은 고딕"/>
            </a:endParaRPr>
          </a:p>
          <a:p>
            <a:r>
              <a:rPr lang="en-US" alt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rutrient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in</a:t>
            </a:r>
            <a:r>
              <a:rPr lang="ko-KR" sz="16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sz="16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a</a:t>
            </a:r>
            <a:endParaRPr lang="ko-KR" sz="1600" b="1">
              <a:ea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84AFDD-1E8F-448F-9F98-DECBE046D9E3}"/>
              </a:ext>
            </a:extLst>
          </p:cNvPr>
          <p:cNvSpPr/>
          <p:nvPr/>
        </p:nvSpPr>
        <p:spPr>
          <a:xfrm>
            <a:off x="7597110" y="1669994"/>
            <a:ext cx="3679190" cy="5191592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67E557-B04E-48B1-8915-86EE5E48BD94}"/>
              </a:ext>
            </a:extLst>
          </p:cNvPr>
          <p:cNvSpPr/>
          <p:nvPr/>
        </p:nvSpPr>
        <p:spPr>
          <a:xfrm>
            <a:off x="7715977" y="1778729"/>
            <a:ext cx="3417453" cy="4967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F4F388-C0D9-4BE8-B5C7-EEF717CE15EE}"/>
              </a:ext>
            </a:extLst>
          </p:cNvPr>
          <p:cNvSpPr/>
          <p:nvPr/>
        </p:nvSpPr>
        <p:spPr>
          <a:xfrm>
            <a:off x="7910973" y="2067601"/>
            <a:ext cx="2011302" cy="49443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용기당</a:t>
            </a: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2인분</a:t>
            </a:r>
            <a:endParaRPr lang="ko-KR" alt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서빙</a:t>
            </a: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사이즈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1/2 </a:t>
            </a: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가방</a:t>
            </a: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(40g)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서비스당</a:t>
            </a: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금액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칼로리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130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일별</a:t>
            </a: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값 %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총 </a:t>
            </a: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지방</a:t>
            </a: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0g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포화지방</a:t>
            </a: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0g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0%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트랜스</a:t>
            </a: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지방</a:t>
            </a: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0g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콜레스테롤</a:t>
            </a: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0mg</a:t>
            </a:r>
            <a:endParaRPr lang="en-US" sz="1400" b="1"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나트륨</a:t>
            </a:r>
            <a:r>
              <a:rPr 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a typeface="+mn-lt"/>
                <a:cs typeface="+mn-lt"/>
              </a:rPr>
              <a:t> 110mg</a:t>
            </a:r>
            <a:endParaRPr lang="en-US" sz="1400" b="1">
              <a:ea typeface="맑은 고딕" panose="020F0502020204030204"/>
            </a:endParaRPr>
          </a:p>
          <a:p>
            <a:pPr>
              <a:lnSpc>
                <a:spcPct val="150000"/>
              </a:lnSpc>
            </a:pPr>
            <a:endParaRPr lang="en-US" sz="1600">
              <a:ea typeface="맑은 고딕" panose="020F0502020204030204"/>
            </a:endParaRPr>
          </a:p>
          <a:p>
            <a:pPr>
              <a:lnSpc>
                <a:spcPct val="150000"/>
              </a:lnSpc>
            </a:pPr>
            <a:endParaRPr lang="en-US" sz="14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맑은 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49D56D-4646-4EFC-887C-537A8716121C}"/>
              </a:ext>
            </a:extLst>
          </p:cNvPr>
          <p:cNvSpPr/>
          <p:nvPr/>
        </p:nvSpPr>
        <p:spPr>
          <a:xfrm>
            <a:off x="9396011" y="2003685"/>
            <a:ext cx="1942918" cy="4575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5%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총탄수화물</a:t>
            </a: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 31g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11%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식이섬유</a:t>
            </a: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 1g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총</a:t>
            </a: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 </a:t>
            </a:r>
            <a:r>
              <a:rPr lang="en-US" altLang="ko-KR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설탕</a:t>
            </a: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 17g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40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추가된</a:t>
            </a: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 </a:t>
            </a:r>
            <a:r>
              <a:rPr lang="en-US" altLang="ko-KR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설탕</a:t>
            </a: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 7g </a:t>
            </a:r>
            <a:r>
              <a:rPr lang="ko-KR" alt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포함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149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단백질</a:t>
            </a: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 1g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2"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비타민</a:t>
            </a: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 D </a:t>
            </a:r>
            <a:r>
              <a:rPr lang="ko-KR" altLang="en-US" sz="1400" b="1" spc="-10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옴크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칼슘</a:t>
            </a: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 10mg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철분</a:t>
            </a: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 0.50mg</a:t>
            </a:r>
            <a:endParaRPr lang="en-US" altLang="ko-KR" sz="1400" b="1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칼륨</a:t>
            </a:r>
            <a:r>
              <a:rPr lang="en-US" altLang="ko-KR" sz="1400" b="1" spc="-10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Malgun Gothic"/>
                <a:ea typeface="+mn-lt"/>
              </a:rPr>
              <a:t> 100mg</a:t>
            </a:r>
            <a:endParaRPr lang="ko-KR" sz="1400" b="1">
              <a:ea typeface="맑은 고딕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5CBA37D-8A92-4942-8C5A-06E8D11614C9}"/>
              </a:ext>
            </a:extLst>
          </p:cNvPr>
          <p:cNvSpPr/>
          <p:nvPr/>
        </p:nvSpPr>
        <p:spPr>
          <a:xfrm>
            <a:off x="6894229" y="3993825"/>
            <a:ext cx="536864" cy="415637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1B60F-AE13-4170-9DA9-243A518C55AC}"/>
              </a:ext>
            </a:extLst>
          </p:cNvPr>
          <p:cNvSpPr txBox="1"/>
          <p:nvPr/>
        </p:nvSpPr>
        <p:spPr>
          <a:xfrm>
            <a:off x="11813345" y="6403573"/>
            <a:ext cx="28886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/>
              <a:t>7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418669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93D712E-BE71-4B93-831E-60E55F9767A8}"/>
              </a:ext>
            </a:extLst>
          </p:cNvPr>
          <p:cNvSpPr/>
          <p:nvPr/>
        </p:nvSpPr>
        <p:spPr>
          <a:xfrm>
            <a:off x="861237" y="396435"/>
            <a:ext cx="10469525" cy="5878974"/>
          </a:xfrm>
          <a:prstGeom prst="rect">
            <a:avLst/>
          </a:prstGeom>
          <a:blipFill dpi="0" rotWithShape="1">
            <a:blip r:embed="rId3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32F5D6-C259-4C2E-B26E-86915476489D}"/>
              </a:ext>
            </a:extLst>
          </p:cNvPr>
          <p:cNvSpPr/>
          <p:nvPr/>
        </p:nvSpPr>
        <p:spPr>
          <a:xfrm>
            <a:off x="579851" y="324412"/>
            <a:ext cx="2011302" cy="594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5024"/>
                </a:solidFill>
                <a:latin typeface="-윤고딕350"/>
                <a:ea typeface="-윤고딕350"/>
              </a:rPr>
              <a:t>활용 방법</a:t>
            </a:r>
            <a:endParaRPr lang="ko-KR" altLang="en-US" sz="3200" spc="-10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5024"/>
              </a:solidFill>
              <a:latin typeface="-윤고딕350"/>
              <a:ea typeface="-윤고딕35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AF140BE-C6C2-429A-8B32-0B9B7B84A287}"/>
              </a:ext>
            </a:extLst>
          </p:cNvPr>
          <p:cNvCxnSpPr>
            <a:cxnSpLocks/>
          </p:cNvCxnSpPr>
          <p:nvPr/>
        </p:nvCxnSpPr>
        <p:spPr>
          <a:xfrm>
            <a:off x="280090" y="969066"/>
            <a:ext cx="2391548" cy="0"/>
          </a:xfrm>
          <a:prstGeom prst="line">
            <a:avLst/>
          </a:prstGeom>
          <a:ln w="50800">
            <a:solidFill>
              <a:srgbClr val="0050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 descr="텍스트, 표지판, 앉아있는, 빨간색이(가) 표시된 사진&#10;&#10;자동 생성된 설명">
            <a:extLst>
              <a:ext uri="{FF2B5EF4-FFF2-40B4-BE49-F238E27FC236}">
                <a16:creationId xmlns:a16="http://schemas.microsoft.com/office/drawing/2014/main" id="{5D6602A2-FA14-42FB-91C1-42E54BE1A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407" y="132860"/>
            <a:ext cx="1361976" cy="527151"/>
          </a:xfrm>
          <a:prstGeom prst="rect">
            <a:avLst/>
          </a:prstGeom>
        </p:spPr>
      </p:pic>
      <p:sp>
        <p:nvSpPr>
          <p:cNvPr id="46" name="눈물 방울 45">
            <a:extLst>
              <a:ext uri="{FF2B5EF4-FFF2-40B4-BE49-F238E27FC236}">
                <a16:creationId xmlns:a16="http://schemas.microsoft.com/office/drawing/2014/main" id="{C717F1CD-3506-4051-ABA9-B8B1F7001AD5}"/>
              </a:ext>
            </a:extLst>
          </p:cNvPr>
          <p:cNvSpPr/>
          <p:nvPr/>
        </p:nvSpPr>
        <p:spPr>
          <a:xfrm>
            <a:off x="837334" y="1356341"/>
            <a:ext cx="1674796" cy="1674796"/>
          </a:xfrm>
          <a:prstGeom prst="teardrop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54465B-CB54-423F-909A-19461EAFBC7C}"/>
              </a:ext>
            </a:extLst>
          </p:cNvPr>
          <p:cNvSpPr/>
          <p:nvPr/>
        </p:nvSpPr>
        <p:spPr>
          <a:xfrm>
            <a:off x="759076" y="3310268"/>
            <a:ext cx="1831311" cy="317634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err="1">
                <a:latin typeface="나눔바른펜" panose="020B0503000000000000" pitchFamily="50" charset="-127"/>
                <a:ea typeface="나눔바른펜"/>
              </a:rPr>
              <a:t>개체명</a:t>
            </a:r>
            <a:r>
              <a:rPr lang="en-US" altLang="ko-KR" sz="1400" b="1">
                <a:latin typeface="나눔바른펜" panose="020B0503000000000000" pitchFamily="50" charset="-127"/>
                <a:ea typeface="나눔바른펜"/>
              </a:rPr>
              <a:t> </a:t>
            </a:r>
            <a:r>
              <a:rPr lang="en-US" altLang="ko-KR" sz="1400" b="1" err="1">
                <a:latin typeface="나눔바른펜" panose="020B0503000000000000" pitchFamily="50" charset="-127"/>
                <a:ea typeface="나눔바른펜"/>
              </a:rPr>
              <a:t>인식</a:t>
            </a:r>
            <a:r>
              <a:rPr lang="en-US" altLang="ko-KR" sz="1400" b="1">
                <a:latin typeface="나눔바른펜" panose="020B0503000000000000" pitchFamily="50" charset="-127"/>
                <a:ea typeface="나눔바른펜"/>
              </a:rPr>
              <a:t> API</a:t>
            </a:r>
            <a:endParaRPr lang="ko-KR" altLang="en-US" sz="1400" b="1">
              <a:latin typeface="나눔바른펜" panose="020B0503000000000000" pitchFamily="50" charset="-127"/>
              <a:ea typeface="나눔바른펜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4E9AF5EB-08A2-4E08-8E12-5F412541C4C1}"/>
              </a:ext>
            </a:extLst>
          </p:cNvPr>
          <p:cNvSpPr/>
          <p:nvPr/>
        </p:nvSpPr>
        <p:spPr>
          <a:xfrm>
            <a:off x="971512" y="1490520"/>
            <a:ext cx="1406437" cy="14064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문서">
            <a:extLst>
              <a:ext uri="{FF2B5EF4-FFF2-40B4-BE49-F238E27FC236}">
                <a16:creationId xmlns:a16="http://schemas.microsoft.com/office/drawing/2014/main" id="{589233F5-0298-461C-B63E-C17D2AF54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541" y="1759453"/>
            <a:ext cx="914400" cy="914400"/>
          </a:xfrm>
          <a:prstGeom prst="rect">
            <a:avLst/>
          </a:prstGeom>
        </p:spPr>
      </p:pic>
      <p:pic>
        <p:nvPicPr>
          <p:cNvPr id="4" name="그래픽 3" descr="돋보기">
            <a:extLst>
              <a:ext uri="{FF2B5EF4-FFF2-40B4-BE49-F238E27FC236}">
                <a16:creationId xmlns:a16="http://schemas.microsoft.com/office/drawing/2014/main" id="{5966FDE2-392B-4233-BF9D-5123F26D33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3877" y="1699573"/>
            <a:ext cx="914400" cy="914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FE6949-35F3-4F2E-9F55-9192D8C5C8B5}"/>
              </a:ext>
            </a:extLst>
          </p:cNvPr>
          <p:cNvSpPr/>
          <p:nvPr/>
        </p:nvSpPr>
        <p:spPr>
          <a:xfrm>
            <a:off x="3097384" y="829628"/>
            <a:ext cx="3246219" cy="5689822"/>
          </a:xfrm>
          <a:prstGeom prst="rect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9C95C-6FA0-4213-B493-14D4A3509E99}"/>
              </a:ext>
            </a:extLst>
          </p:cNvPr>
          <p:cNvSpPr txBox="1"/>
          <p:nvPr/>
        </p:nvSpPr>
        <p:spPr>
          <a:xfrm>
            <a:off x="6751736" y="1850691"/>
            <a:ext cx="5640884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ea typeface="+mn-lt"/>
                <a:cs typeface="+mn-lt"/>
              </a:rPr>
              <a:t>MT_CHEMICAL(</a:t>
            </a:r>
            <a:r>
              <a:rPr lang="en-US" altLang="ko-KR" sz="2000" b="1" err="1">
                <a:ea typeface="+mn-lt"/>
                <a:cs typeface="+mn-lt"/>
              </a:rPr>
              <a:t>화학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en-US" altLang="ko-KR" sz="2000" b="1" err="1">
                <a:ea typeface="+mn-lt"/>
                <a:cs typeface="+mn-lt"/>
              </a:rPr>
              <a:t>물질</a:t>
            </a:r>
            <a:r>
              <a:rPr lang="en-US" altLang="ko-KR" sz="2000" b="1">
                <a:ea typeface="+mn-lt"/>
                <a:cs typeface="+mn-lt"/>
              </a:rPr>
              <a:t>)</a:t>
            </a:r>
            <a:endParaRPr lang="en-US" altLang="ko-KR" sz="2000" b="1">
              <a:ea typeface="맑은 고딕" panose="020B0503020000020004" pitchFamily="34" charset="-127"/>
              <a:cs typeface="+mn-lt"/>
            </a:endParaRPr>
          </a:p>
          <a:p>
            <a:pPr marL="285750" indent="-285750">
              <a:buFont typeface="Wingdings"/>
              <a:buChar char="§"/>
            </a:pPr>
            <a:endParaRPr lang="en-US" altLang="ko-KR" sz="2000" b="1">
              <a:ea typeface="+mn-lt"/>
              <a:cs typeface="+mn-lt"/>
            </a:endParaRPr>
          </a:p>
          <a:p>
            <a:r>
              <a:rPr lang="en-US" altLang="ko-KR" sz="2000" b="1">
                <a:ea typeface="+mn-lt"/>
                <a:cs typeface="+mn-lt"/>
              </a:rPr>
              <a:t>TMM_DRUG(약/</a:t>
            </a:r>
            <a:r>
              <a:rPr lang="en-US" altLang="ko-KR" sz="2000" b="1" err="1">
                <a:ea typeface="+mn-lt"/>
                <a:cs typeface="+mn-lt"/>
              </a:rPr>
              <a:t>약품명</a:t>
            </a:r>
            <a:r>
              <a:rPr lang="en-US" altLang="ko-KR" sz="2000" b="1">
                <a:ea typeface="+mn-lt"/>
                <a:cs typeface="+mn-lt"/>
              </a:rPr>
              <a:t>)</a:t>
            </a:r>
            <a:endParaRPr lang="en-US" altLang="ko-KR" sz="2000" b="1">
              <a:ea typeface="맑은 고딕" panose="020B0503020000020004" pitchFamily="34" charset="-127"/>
              <a:cs typeface="+mn-lt"/>
            </a:endParaRPr>
          </a:p>
          <a:p>
            <a:pPr marL="285750" indent="-285750">
              <a:buFont typeface="Wingdings"/>
              <a:buChar char="§"/>
            </a:pPr>
            <a:endParaRPr lang="en-US" altLang="ko-KR" sz="2000" b="1">
              <a:ea typeface="+mn-lt"/>
              <a:cs typeface="+mn-lt"/>
            </a:endParaRPr>
          </a:p>
          <a:p>
            <a:r>
              <a:rPr lang="en-US" altLang="ko-KR" sz="2000" b="1">
                <a:ea typeface="+mn-lt"/>
                <a:cs typeface="+mn-lt"/>
              </a:rPr>
              <a:t>FD_MEDICINE(</a:t>
            </a:r>
            <a:r>
              <a:rPr lang="en-US" altLang="ko-KR" sz="2000" b="1" err="1">
                <a:ea typeface="+mn-lt"/>
                <a:cs typeface="+mn-lt"/>
              </a:rPr>
              <a:t>의학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en-US" altLang="ko-KR" sz="2000" b="1" err="1">
                <a:ea typeface="+mn-lt"/>
                <a:cs typeface="+mn-lt"/>
              </a:rPr>
              <a:t>관련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en-US" altLang="ko-KR" sz="2000" b="1" err="1">
                <a:ea typeface="+mn-lt"/>
                <a:cs typeface="+mn-lt"/>
              </a:rPr>
              <a:t>학문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en-US" altLang="ko-KR" sz="2000" b="1" err="1">
                <a:ea typeface="+mn-lt"/>
                <a:cs typeface="+mn-lt"/>
              </a:rPr>
              <a:t>분야</a:t>
            </a:r>
            <a:r>
              <a:rPr lang="en-US" altLang="ko-KR" sz="2000" b="1">
                <a:ea typeface="+mn-lt"/>
                <a:cs typeface="+mn-lt"/>
              </a:rPr>
              <a:t> 및 </a:t>
            </a:r>
            <a:r>
              <a:rPr lang="en-US" altLang="ko-KR" sz="2000" b="1" err="1">
                <a:ea typeface="+mn-lt"/>
                <a:cs typeface="+mn-lt"/>
              </a:rPr>
              <a:t>분과</a:t>
            </a:r>
            <a:r>
              <a:rPr lang="en-US" altLang="ko-KR" sz="2000" b="1">
                <a:ea typeface="+mn-lt"/>
                <a:cs typeface="+mn-lt"/>
              </a:rPr>
              <a:t>)</a:t>
            </a:r>
            <a:endParaRPr lang="en-US" altLang="ko-KR" sz="2000" b="1">
              <a:ea typeface="맑은 고딕" panose="020B0503020000020004" pitchFamily="34" charset="-127"/>
              <a:cs typeface="+mn-lt"/>
            </a:endParaRPr>
          </a:p>
          <a:p>
            <a:pPr marL="285750" indent="-285750">
              <a:buFont typeface="Wingdings"/>
              <a:buChar char="§"/>
            </a:pPr>
            <a:endParaRPr lang="en-US" altLang="ko-KR" sz="2000" b="1">
              <a:ea typeface="+mn-lt"/>
              <a:cs typeface="+mn-lt"/>
            </a:endParaRPr>
          </a:p>
          <a:p>
            <a:r>
              <a:rPr lang="en-US" altLang="ko-KR" sz="2000" b="1">
                <a:ea typeface="+mn-lt"/>
                <a:cs typeface="+mn-lt"/>
              </a:rPr>
              <a:t>CV_FOOD(</a:t>
            </a:r>
            <a:r>
              <a:rPr lang="en-US" altLang="ko-KR" sz="2000" b="1" err="1">
                <a:ea typeface="+mn-lt"/>
                <a:cs typeface="+mn-lt"/>
              </a:rPr>
              <a:t>음식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en-US" altLang="ko-KR" sz="2000" b="1" err="1">
                <a:ea typeface="+mn-lt"/>
                <a:cs typeface="+mn-lt"/>
              </a:rPr>
              <a:t>재료,음식</a:t>
            </a:r>
            <a:r>
              <a:rPr lang="en-US" altLang="ko-KR" sz="2000" b="1">
                <a:ea typeface="+mn-lt"/>
                <a:cs typeface="+mn-lt"/>
              </a:rPr>
              <a:t> </a:t>
            </a:r>
            <a:r>
              <a:rPr lang="en-US" altLang="ko-KR" sz="2000" b="1" err="1">
                <a:ea typeface="+mn-lt"/>
                <a:cs typeface="+mn-lt"/>
              </a:rPr>
              <a:t>명칭</a:t>
            </a:r>
            <a:r>
              <a:rPr lang="en-US" altLang="ko-KR" sz="2000" b="1">
                <a:ea typeface="+mn-lt"/>
                <a:cs typeface="+mn-lt"/>
              </a:rPr>
              <a:t>)</a:t>
            </a:r>
          </a:p>
          <a:p>
            <a:pPr marL="285750" indent="-285750">
              <a:buFont typeface="Wingdings"/>
              <a:buChar char="§"/>
            </a:pPr>
            <a:endParaRPr lang="en-US" altLang="ko-KR" sz="2000" b="1">
              <a:ea typeface="+mn-lt"/>
              <a:cs typeface="+mn-lt"/>
            </a:endParaRPr>
          </a:p>
          <a:p>
            <a:r>
              <a:rPr lang="en-US" altLang="ko-KR" sz="2000" b="1">
                <a:ea typeface="+mn-lt"/>
                <a:cs typeface="+mn-lt"/>
              </a:rPr>
              <a:t>CV_DRINK(</a:t>
            </a:r>
            <a:r>
              <a:rPr lang="en-US" altLang="ko-KR" sz="2000" b="1" err="1">
                <a:ea typeface="+mn-lt"/>
                <a:cs typeface="+mn-lt"/>
              </a:rPr>
              <a:t>음료수</a:t>
            </a:r>
            <a:r>
              <a:rPr lang="en-US" altLang="ko-KR" sz="2000" b="1">
                <a:ea typeface="+mn-lt"/>
                <a:cs typeface="+mn-lt"/>
              </a:rPr>
              <a:t>, 술)</a:t>
            </a:r>
          </a:p>
          <a:p>
            <a:pPr marL="285750" indent="-285750">
              <a:buFont typeface="Wingdings"/>
              <a:buChar char="§"/>
            </a:pPr>
            <a:endParaRPr lang="en-US" altLang="ko-KR" sz="2000" b="1">
              <a:ea typeface="+mn-lt"/>
              <a:cs typeface="+mn-lt"/>
            </a:endParaRPr>
          </a:p>
          <a:p>
            <a:r>
              <a:rPr lang="en-US" altLang="ko-KR" sz="2000" b="1">
                <a:ea typeface="+mn-lt"/>
                <a:cs typeface="+mn-lt"/>
              </a:rPr>
              <a:t>MT_ELEMENT(</a:t>
            </a:r>
            <a:r>
              <a:rPr lang="en-US" altLang="ko-KR" sz="2000" b="1" err="1">
                <a:ea typeface="+mn-lt"/>
                <a:cs typeface="+mn-lt"/>
              </a:rPr>
              <a:t>원소명</a:t>
            </a:r>
            <a:r>
              <a:rPr lang="en-US" altLang="ko-KR" sz="2000" b="1">
                <a:ea typeface="+mn-lt"/>
                <a:cs typeface="+mn-lt"/>
              </a:rPr>
              <a:t>)</a:t>
            </a:r>
          </a:p>
          <a:p>
            <a:pPr marL="285750" indent="-285750">
              <a:buFont typeface="Wingdings"/>
              <a:buChar char="§"/>
            </a:pPr>
            <a:endParaRPr lang="en-US" altLang="ko-KR" sz="2000" b="1">
              <a:ea typeface="+mn-lt"/>
              <a:cs typeface="+mn-lt"/>
            </a:endParaRPr>
          </a:p>
          <a:p>
            <a:r>
              <a:rPr lang="en-US" altLang="ko-KR" sz="2000" b="1">
                <a:ea typeface="+mn-lt"/>
                <a:cs typeface="+mn-lt"/>
              </a:rPr>
              <a:t>MT_METAL(</a:t>
            </a:r>
            <a:r>
              <a:rPr lang="en-US" altLang="ko-KR" sz="2000" b="1" err="1">
                <a:ea typeface="+mn-lt"/>
                <a:cs typeface="+mn-lt"/>
              </a:rPr>
              <a:t>금속물</a:t>
            </a:r>
            <a:r>
              <a:rPr lang="en-US" altLang="ko-KR" sz="2000" b="1">
                <a:ea typeface="+mn-lt"/>
                <a:cs typeface="+mn-lt"/>
              </a:rPr>
              <a:t>)</a:t>
            </a:r>
            <a:endParaRPr lang="ko-KR" sz="2000" b="1">
              <a:ea typeface="맑은 고딕"/>
            </a:endParaRPr>
          </a:p>
          <a:p>
            <a:endParaRPr lang="ko-KR" altLang="en-US" b="1">
              <a:ea typeface="맑은 고딕"/>
            </a:endParaRPr>
          </a:p>
        </p:txBody>
      </p:sp>
      <p:pic>
        <p:nvPicPr>
          <p:cNvPr id="10" name="그림 12" descr="스크린샷, 앉아있는, 닫기, 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8F29A5F6-A05A-4864-AF50-5204DD33BD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809" y="912668"/>
            <a:ext cx="3095449" cy="5500254"/>
          </a:xfrm>
          <a:prstGeom prst="rect">
            <a:avLst/>
          </a:prstGeom>
        </p:spPr>
      </p:pic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9C3D2F95-55A9-4EE8-A77B-A6CF8A92607B}"/>
              </a:ext>
            </a:extLst>
          </p:cNvPr>
          <p:cNvSpPr/>
          <p:nvPr/>
        </p:nvSpPr>
        <p:spPr>
          <a:xfrm>
            <a:off x="6694353" y="831294"/>
            <a:ext cx="5528493" cy="585253"/>
          </a:xfrm>
          <a:prstGeom prst="flowChartProcess">
            <a:avLst/>
          </a:prstGeom>
          <a:solidFill>
            <a:srgbClr val="005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2400" b="1">
                <a:latin typeface="Malgun Gothic"/>
                <a:ea typeface="Malgun Gothic"/>
              </a:rPr>
              <a:t>태그를 통한 텍스트 분류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5CFADD-FF2D-4B0A-83BC-284E27F07C14}"/>
              </a:ext>
            </a:extLst>
          </p:cNvPr>
          <p:cNvSpPr txBox="1"/>
          <p:nvPr/>
        </p:nvSpPr>
        <p:spPr>
          <a:xfrm>
            <a:off x="11813345" y="6403573"/>
            <a:ext cx="28886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400" b="1">
                <a:ea typeface="맑은 고딕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955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2AC9DA0A8E82C4ABD52F85EF2B314C6" ma:contentTypeVersion="0" ma:contentTypeDescription="새 문서를 만듭니다." ma:contentTypeScope="" ma:versionID="55774e84e6ab8206d4bbd238bc1a37d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0e24aea436442034849a871123f930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38B6B2-8FD1-406F-958E-082FF160BAC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06A4B14-82E6-409F-9733-84C9CD5C4B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D6E07A-FA3F-4D6A-8BD7-960F620452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817</Words>
  <Application>Microsoft Office PowerPoint</Application>
  <PresentationFormat>와이드스크린</PresentationFormat>
  <Paragraphs>218</Paragraphs>
  <Slides>14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나눔바른펜</vt:lpstr>
      <vt:lpstr>돋움</vt:lpstr>
      <vt:lpstr>Malgun Gothic</vt:lpstr>
      <vt:lpstr>Malgun Gothic</vt:lpstr>
      <vt:lpstr>-윤고딕350</vt:lpstr>
      <vt:lpstr>Arial</vt:lpstr>
      <vt:lpstr>Segoe UI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재영</dc:creator>
  <cp:lastModifiedBy>봉 대현</cp:lastModifiedBy>
  <cp:revision>27</cp:revision>
  <dcterms:created xsi:type="dcterms:W3CDTF">2018-10-08T06:03:18Z</dcterms:created>
  <dcterms:modified xsi:type="dcterms:W3CDTF">2019-12-17T15:26:58Z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0x01010042AC9DA0A8E82C4ABD52F85EF2B314C6</vt:lpwstr>
  </property>
</Properties>
</file>